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94A6CDB-32D3-4CA1-B7C2-2A30F746514B}">
  <a:tblStyle styleId="{F94A6CDB-32D3-4CA1-B7C2-2A30F746514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6" Type="http://schemas.openxmlformats.org/officeDocument/2006/relationships/slide" Target="slides/slide10.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0e2b537c5e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0e2b537c5e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0e2b537c5e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0e2b537c5e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0e2b537c5e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0e2b537c5e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13bdbcfc77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13bdbcfc7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0e2b537c5e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0e2b537c5e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0e2b537c5e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0e2b537c5e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0e2b537c5e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0e2b537c5e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13bdbcfc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13bdbcfc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0e2b537c5e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0e2b537c5e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0.png"/><Relationship Id="rId11" Type="http://schemas.openxmlformats.org/officeDocument/2006/relationships/image" Target="../media/image4.png"/><Relationship Id="rId10" Type="http://schemas.openxmlformats.org/officeDocument/2006/relationships/image" Target="../media/image5.png"/><Relationship Id="rId9" Type="http://schemas.openxmlformats.org/officeDocument/2006/relationships/image" Target="../media/image3.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6.png"/><Relationship Id="rId8"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hyperlink" Target="https://github.com/Jerichron/" TargetMode="External"/><Relationship Id="rId5"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912F"/>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0" y="-106200"/>
            <a:ext cx="8316300" cy="827700"/>
          </a:xfrm>
          <a:prstGeom prst="rect">
            <a:avLst/>
          </a:prstGeom>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en" sz="3200">
                <a:solidFill>
                  <a:schemeClr val="lt1"/>
                </a:solidFill>
                <a:latin typeface="Times"/>
                <a:ea typeface="Times"/>
                <a:cs typeface="Times"/>
                <a:sym typeface="Times"/>
              </a:rPr>
              <a:t>Group T32 Appointment Scheduling System</a:t>
            </a:r>
            <a:endParaRPr sz="3200">
              <a:solidFill>
                <a:schemeClr val="lt1"/>
              </a:solidFill>
              <a:latin typeface="Times"/>
              <a:ea typeface="Times"/>
              <a:cs typeface="Times"/>
              <a:sym typeface="Times"/>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8316200" y="0"/>
            <a:ext cx="827800" cy="827800"/>
          </a:xfrm>
          <a:prstGeom prst="rect">
            <a:avLst/>
          </a:prstGeom>
          <a:noFill/>
          <a:ln>
            <a:noFill/>
          </a:ln>
        </p:spPr>
      </p:pic>
      <p:sp>
        <p:nvSpPr>
          <p:cNvPr id="57" name="Google Shape;57;p13"/>
          <p:cNvSpPr/>
          <p:nvPr/>
        </p:nvSpPr>
        <p:spPr>
          <a:xfrm>
            <a:off x="0" y="827800"/>
            <a:ext cx="9144000" cy="679200"/>
          </a:xfrm>
          <a:prstGeom prst="rect">
            <a:avLst/>
          </a:prstGeom>
          <a:solidFill>
            <a:srgbClr val="2F3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Times"/>
                <a:ea typeface="Times"/>
                <a:cs typeface="Times"/>
                <a:sym typeface="Times"/>
              </a:rPr>
              <a:t>Group Members:</a:t>
            </a:r>
            <a:endParaRPr sz="2000">
              <a:solidFill>
                <a:schemeClr val="lt1"/>
              </a:solidFill>
              <a:latin typeface="Times"/>
              <a:ea typeface="Times"/>
              <a:cs typeface="Times"/>
              <a:sym typeface="Times"/>
            </a:endParaRPr>
          </a:p>
        </p:txBody>
      </p:sp>
      <p:sp>
        <p:nvSpPr>
          <p:cNvPr id="58" name="Google Shape;58;p13"/>
          <p:cNvSpPr/>
          <p:nvPr/>
        </p:nvSpPr>
        <p:spPr>
          <a:xfrm>
            <a:off x="0" y="1507000"/>
            <a:ext cx="9144000" cy="36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txBox="1"/>
          <p:nvPr/>
        </p:nvSpPr>
        <p:spPr>
          <a:xfrm>
            <a:off x="311700" y="1814275"/>
            <a:ext cx="4369800" cy="283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2000"/>
              <a:buFont typeface="Arial"/>
              <a:buNone/>
            </a:pPr>
            <a:r>
              <a:rPr b="1" lang="en" sz="2000">
                <a:solidFill>
                  <a:schemeClr val="dk1"/>
                </a:solidFill>
                <a:latin typeface="Times"/>
                <a:ea typeface="Times"/>
                <a:cs typeface="Times"/>
                <a:sym typeface="Times"/>
              </a:rPr>
              <a:t>1. Trisha Conde</a:t>
            </a:r>
            <a:endParaRPr sz="1800">
              <a:solidFill>
                <a:schemeClr val="lt1"/>
              </a:solidFill>
              <a:latin typeface="Times"/>
              <a:ea typeface="Times"/>
              <a:cs typeface="Times"/>
              <a:sym typeface="Times"/>
            </a:endParaRPr>
          </a:p>
          <a:p>
            <a:pPr indent="0" lvl="0" marL="0" rtl="0" algn="l">
              <a:spcBef>
                <a:spcPts val="0"/>
              </a:spcBef>
              <a:spcAft>
                <a:spcPts val="0"/>
              </a:spcAft>
              <a:buClr>
                <a:schemeClr val="dk1"/>
              </a:buClr>
              <a:buSzPts val="1800"/>
              <a:buFont typeface="Arial"/>
              <a:buNone/>
            </a:pPr>
            <a:r>
              <a:t/>
            </a:r>
            <a:endParaRPr sz="1800">
              <a:solidFill>
                <a:schemeClr val="lt1"/>
              </a:solidFill>
              <a:latin typeface="Times"/>
              <a:ea typeface="Times"/>
              <a:cs typeface="Times"/>
              <a:sym typeface="Times"/>
            </a:endParaRPr>
          </a:p>
          <a:p>
            <a:pPr indent="0" lvl="0" marL="0" rtl="0" algn="l">
              <a:spcBef>
                <a:spcPts val="0"/>
              </a:spcBef>
              <a:spcAft>
                <a:spcPts val="0"/>
              </a:spcAft>
              <a:buClr>
                <a:schemeClr val="dk1"/>
              </a:buClr>
              <a:buSzPts val="2000"/>
              <a:buFont typeface="Arial"/>
              <a:buNone/>
            </a:pPr>
            <a:r>
              <a:rPr b="1" lang="en" sz="2000">
                <a:solidFill>
                  <a:schemeClr val="dk1"/>
                </a:solidFill>
                <a:latin typeface="Times"/>
                <a:ea typeface="Times"/>
                <a:cs typeface="Times"/>
                <a:sym typeface="Times"/>
              </a:rPr>
              <a:t>2. Prishita Ribadia</a:t>
            </a:r>
            <a:endParaRPr sz="1800">
              <a:solidFill>
                <a:schemeClr val="dk1"/>
              </a:solidFill>
              <a:latin typeface="Times"/>
              <a:ea typeface="Times"/>
              <a:cs typeface="Times"/>
              <a:sym typeface="Times"/>
            </a:endParaRPr>
          </a:p>
          <a:p>
            <a:pPr indent="0" lvl="0" marL="0" rtl="0" algn="l">
              <a:spcBef>
                <a:spcPts val="0"/>
              </a:spcBef>
              <a:spcAft>
                <a:spcPts val="0"/>
              </a:spcAft>
              <a:buClr>
                <a:schemeClr val="dk1"/>
              </a:buClr>
              <a:buSzPts val="1800"/>
              <a:buFont typeface="Arial"/>
              <a:buNone/>
            </a:pPr>
            <a:r>
              <a:t/>
            </a:r>
            <a:endParaRPr sz="1800">
              <a:solidFill>
                <a:schemeClr val="dk1"/>
              </a:solidFill>
              <a:latin typeface="Times"/>
              <a:ea typeface="Times"/>
              <a:cs typeface="Times"/>
              <a:sym typeface="Times"/>
            </a:endParaRPr>
          </a:p>
          <a:p>
            <a:pPr indent="0" lvl="0" marL="0" rtl="0" algn="l">
              <a:spcBef>
                <a:spcPts val="0"/>
              </a:spcBef>
              <a:spcAft>
                <a:spcPts val="0"/>
              </a:spcAft>
              <a:buClr>
                <a:schemeClr val="dk1"/>
              </a:buClr>
              <a:buSzPts val="2000"/>
              <a:buFont typeface="Arial"/>
              <a:buNone/>
            </a:pPr>
            <a:r>
              <a:rPr b="1" lang="en" sz="2000">
                <a:solidFill>
                  <a:schemeClr val="dk1"/>
                </a:solidFill>
                <a:latin typeface="Times"/>
                <a:ea typeface="Times"/>
                <a:cs typeface="Times"/>
                <a:sym typeface="Times"/>
              </a:rPr>
              <a:t>3. Adam Vandyke</a:t>
            </a:r>
            <a:endParaRPr sz="1800">
              <a:solidFill>
                <a:schemeClr val="lt1"/>
              </a:solidFill>
              <a:latin typeface="Times"/>
              <a:ea typeface="Times"/>
              <a:cs typeface="Times"/>
              <a:sym typeface="Times"/>
            </a:endParaRPr>
          </a:p>
          <a:p>
            <a:pPr indent="0" lvl="0" marL="0" rtl="0" algn="l">
              <a:spcBef>
                <a:spcPts val="0"/>
              </a:spcBef>
              <a:spcAft>
                <a:spcPts val="0"/>
              </a:spcAft>
              <a:buClr>
                <a:schemeClr val="dk1"/>
              </a:buClr>
              <a:buSzPts val="1800"/>
              <a:buFont typeface="Arial"/>
              <a:buNone/>
            </a:pPr>
            <a:r>
              <a:t/>
            </a:r>
            <a:endParaRPr sz="1800">
              <a:solidFill>
                <a:schemeClr val="lt1"/>
              </a:solidFill>
              <a:latin typeface="Times"/>
              <a:ea typeface="Times"/>
              <a:cs typeface="Times"/>
              <a:sym typeface="Times"/>
            </a:endParaRPr>
          </a:p>
          <a:p>
            <a:pPr indent="0" lvl="0" marL="0" rtl="0" algn="l">
              <a:spcBef>
                <a:spcPts val="0"/>
              </a:spcBef>
              <a:spcAft>
                <a:spcPts val="0"/>
              </a:spcAft>
              <a:buClr>
                <a:schemeClr val="dk1"/>
              </a:buClr>
              <a:buSzPts val="2000"/>
              <a:buFont typeface="Arial"/>
              <a:buNone/>
            </a:pPr>
            <a:r>
              <a:rPr b="1" lang="en" sz="2000">
                <a:solidFill>
                  <a:schemeClr val="dk1"/>
                </a:solidFill>
                <a:latin typeface="Times"/>
                <a:ea typeface="Times"/>
                <a:cs typeface="Times"/>
                <a:sym typeface="Times"/>
              </a:rPr>
              <a:t>4. Ho Ba Hoang Nguyen</a:t>
            </a:r>
            <a:endParaRPr sz="1800">
              <a:solidFill>
                <a:schemeClr val="lt1"/>
              </a:solidFill>
              <a:latin typeface="Times"/>
              <a:ea typeface="Times"/>
              <a:cs typeface="Times"/>
              <a:sym typeface="Times"/>
            </a:endParaRPr>
          </a:p>
          <a:p>
            <a:pPr indent="0" lvl="0" marL="0" rtl="0" algn="l">
              <a:spcBef>
                <a:spcPts val="0"/>
              </a:spcBef>
              <a:spcAft>
                <a:spcPts val="0"/>
              </a:spcAft>
              <a:buClr>
                <a:schemeClr val="dk1"/>
              </a:buClr>
              <a:buSzPts val="1800"/>
              <a:buFont typeface="Arial"/>
              <a:buNone/>
            </a:pPr>
            <a:r>
              <a:t/>
            </a:r>
            <a:endParaRPr sz="1800">
              <a:solidFill>
                <a:schemeClr val="lt1"/>
              </a:solidFill>
              <a:latin typeface="Times"/>
              <a:ea typeface="Times"/>
              <a:cs typeface="Times"/>
              <a:sym typeface="Times"/>
            </a:endParaRPr>
          </a:p>
          <a:p>
            <a:pPr indent="0" lvl="0" marL="0" rtl="0" algn="l">
              <a:spcBef>
                <a:spcPts val="0"/>
              </a:spcBef>
              <a:spcAft>
                <a:spcPts val="0"/>
              </a:spcAft>
              <a:buClr>
                <a:schemeClr val="dk1"/>
              </a:buClr>
              <a:buSzPts val="2000"/>
              <a:buFont typeface="Arial"/>
              <a:buNone/>
            </a:pPr>
            <a:r>
              <a:rPr b="1" lang="en" sz="2000">
                <a:solidFill>
                  <a:schemeClr val="dk1"/>
                </a:solidFill>
                <a:latin typeface="Times"/>
                <a:ea typeface="Times"/>
                <a:cs typeface="Times"/>
                <a:sym typeface="Times"/>
              </a:rPr>
              <a:t>5. Thi Thuy Nguyen</a:t>
            </a:r>
            <a:endParaRPr>
              <a:latin typeface="Times"/>
              <a:ea typeface="Times"/>
              <a:cs typeface="Times"/>
              <a:sym typeface="Times"/>
            </a:endParaRPr>
          </a:p>
        </p:txBody>
      </p:sp>
      <p:sp>
        <p:nvSpPr>
          <p:cNvPr id="60" name="Google Shape;60;p13"/>
          <p:cNvSpPr txBox="1"/>
          <p:nvPr/>
        </p:nvSpPr>
        <p:spPr>
          <a:xfrm>
            <a:off x="1623475" y="1873800"/>
            <a:ext cx="43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61" name="Google Shape;61;p13"/>
          <p:cNvSpPr txBox="1"/>
          <p:nvPr/>
        </p:nvSpPr>
        <p:spPr>
          <a:xfrm>
            <a:off x="0" y="4804800"/>
            <a:ext cx="5238900" cy="3387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3F3F3F"/>
              </a:buClr>
              <a:buSzPts val="1600"/>
              <a:buFont typeface="Arial"/>
              <a:buNone/>
            </a:pPr>
            <a:r>
              <a:rPr b="0" i="0" lang="en" sz="1600" u="none" cap="none" strike="noStrike">
                <a:solidFill>
                  <a:srgbClr val="3F3F3F"/>
                </a:solidFill>
                <a:latin typeface="Arial"/>
                <a:ea typeface="Arial"/>
                <a:cs typeface="Arial"/>
                <a:sym typeface="Arial"/>
              </a:rPr>
              <a:t>Presenters: </a:t>
            </a:r>
            <a:r>
              <a:rPr lang="en" sz="1600">
                <a:solidFill>
                  <a:srgbClr val="3F3F3F"/>
                </a:solidFill>
              </a:rPr>
              <a:t> Adam Vandyke</a:t>
            </a:r>
            <a:endParaRPr b="0" i="0" sz="1600" u="none" cap="none" strike="noStrike">
              <a:solidFill>
                <a:srgbClr val="3F3F3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912F"/>
        </a:solidFill>
      </p:bgPr>
    </p:bg>
    <p:spTree>
      <p:nvGrpSpPr>
        <p:cNvPr id="166" name="Shape 166"/>
        <p:cNvGrpSpPr/>
        <p:nvPr/>
      </p:nvGrpSpPr>
      <p:grpSpPr>
        <a:xfrm>
          <a:off x="0" y="0"/>
          <a:ext cx="0" cy="0"/>
          <a:chOff x="0" y="0"/>
          <a:chExt cx="0" cy="0"/>
        </a:xfrm>
      </p:grpSpPr>
      <p:sp>
        <p:nvSpPr>
          <p:cNvPr id="167" name="Google Shape;167;p22"/>
          <p:cNvSpPr txBox="1"/>
          <p:nvPr>
            <p:ph type="ctrTitle"/>
          </p:nvPr>
        </p:nvSpPr>
        <p:spPr>
          <a:xfrm>
            <a:off x="0" y="-106200"/>
            <a:ext cx="8316300" cy="827700"/>
          </a:xfrm>
          <a:prstGeom prst="rect">
            <a:avLst/>
          </a:prstGeom>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en" sz="3200">
                <a:solidFill>
                  <a:schemeClr val="lt1"/>
                </a:solidFill>
                <a:latin typeface="Times"/>
                <a:ea typeface="Times"/>
                <a:cs typeface="Times"/>
                <a:sym typeface="Times"/>
              </a:rPr>
              <a:t>Group T32 Appointment Scheduling System</a:t>
            </a:r>
            <a:endParaRPr sz="3200">
              <a:solidFill>
                <a:schemeClr val="lt1"/>
              </a:solidFill>
              <a:latin typeface="Times"/>
              <a:ea typeface="Times"/>
              <a:cs typeface="Times"/>
              <a:sym typeface="Times"/>
            </a:endParaRPr>
          </a:p>
        </p:txBody>
      </p:sp>
      <p:sp>
        <p:nvSpPr>
          <p:cNvPr id="168" name="Google Shape;168;p2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69" name="Google Shape;169;p22"/>
          <p:cNvPicPr preferRelativeResize="0"/>
          <p:nvPr/>
        </p:nvPicPr>
        <p:blipFill>
          <a:blip r:embed="rId3">
            <a:alphaModFix/>
          </a:blip>
          <a:stretch>
            <a:fillRect/>
          </a:stretch>
        </p:blipFill>
        <p:spPr>
          <a:xfrm>
            <a:off x="8316200" y="0"/>
            <a:ext cx="827800" cy="827800"/>
          </a:xfrm>
          <a:prstGeom prst="rect">
            <a:avLst/>
          </a:prstGeom>
          <a:noFill/>
          <a:ln>
            <a:noFill/>
          </a:ln>
        </p:spPr>
      </p:pic>
      <p:sp>
        <p:nvSpPr>
          <p:cNvPr id="170" name="Google Shape;170;p22"/>
          <p:cNvSpPr/>
          <p:nvPr/>
        </p:nvSpPr>
        <p:spPr>
          <a:xfrm>
            <a:off x="0" y="827800"/>
            <a:ext cx="9144000" cy="679200"/>
          </a:xfrm>
          <a:prstGeom prst="rect">
            <a:avLst/>
          </a:prstGeom>
          <a:solidFill>
            <a:srgbClr val="2F3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Times"/>
                <a:ea typeface="Times"/>
                <a:cs typeface="Times"/>
                <a:sym typeface="Times"/>
              </a:rPr>
              <a:t>Q&amp;A Session</a:t>
            </a:r>
            <a:r>
              <a:rPr lang="en" sz="2000">
                <a:solidFill>
                  <a:schemeClr val="lt1"/>
                </a:solidFill>
                <a:latin typeface="Times"/>
                <a:ea typeface="Times"/>
                <a:cs typeface="Times"/>
                <a:sym typeface="Times"/>
              </a:rPr>
              <a:t>:</a:t>
            </a:r>
            <a:endParaRPr sz="2000">
              <a:solidFill>
                <a:schemeClr val="lt1"/>
              </a:solidFill>
              <a:latin typeface="Times"/>
              <a:ea typeface="Times"/>
              <a:cs typeface="Times"/>
              <a:sym typeface="Times"/>
            </a:endParaRPr>
          </a:p>
        </p:txBody>
      </p:sp>
      <p:sp>
        <p:nvSpPr>
          <p:cNvPr id="171" name="Google Shape;171;p22"/>
          <p:cNvSpPr/>
          <p:nvPr/>
        </p:nvSpPr>
        <p:spPr>
          <a:xfrm>
            <a:off x="0" y="1507000"/>
            <a:ext cx="9144000" cy="36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2"/>
          <p:cNvSpPr txBox="1"/>
          <p:nvPr/>
        </p:nvSpPr>
        <p:spPr>
          <a:xfrm>
            <a:off x="1623475" y="1873800"/>
            <a:ext cx="43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73" name="Google Shape;173;p22"/>
          <p:cNvSpPr txBox="1"/>
          <p:nvPr/>
        </p:nvSpPr>
        <p:spPr>
          <a:xfrm>
            <a:off x="0" y="4804800"/>
            <a:ext cx="9144000" cy="3387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3F3F3F"/>
              </a:buClr>
              <a:buSzPts val="1600"/>
              <a:buFont typeface="Arial"/>
              <a:buNone/>
            </a:pPr>
            <a:r>
              <a:rPr b="0" i="0" lang="en" sz="1600" u="none" cap="none" strike="noStrike">
                <a:solidFill>
                  <a:srgbClr val="3F3F3F"/>
                </a:solidFill>
                <a:latin typeface="Arial"/>
                <a:ea typeface="Arial"/>
                <a:cs typeface="Arial"/>
                <a:sym typeface="Arial"/>
              </a:rPr>
              <a:t>Presenters: </a:t>
            </a:r>
            <a:r>
              <a:rPr lang="en" sz="1600">
                <a:solidFill>
                  <a:srgbClr val="3F3F3F"/>
                </a:solidFill>
              </a:rPr>
              <a:t> Adam Vandyke, </a:t>
            </a:r>
            <a:r>
              <a:rPr lang="en" sz="1600">
                <a:solidFill>
                  <a:srgbClr val="3F3F3F"/>
                </a:solidFill>
              </a:rPr>
              <a:t>Thi Thuy Nguyen, Prishita Ribadia, Trisha Conde, Hoang</a:t>
            </a:r>
            <a:endParaRPr b="0" i="0" sz="1600" u="none" cap="none" strike="noStrike">
              <a:solidFill>
                <a:srgbClr val="3F3F3F"/>
              </a:solidFill>
              <a:latin typeface="Arial"/>
              <a:ea typeface="Arial"/>
              <a:cs typeface="Arial"/>
              <a:sym typeface="Arial"/>
            </a:endParaRPr>
          </a:p>
        </p:txBody>
      </p:sp>
      <p:sp>
        <p:nvSpPr>
          <p:cNvPr id="174" name="Google Shape;174;p22"/>
          <p:cNvSpPr txBox="1"/>
          <p:nvPr/>
        </p:nvSpPr>
        <p:spPr>
          <a:xfrm>
            <a:off x="2565475" y="2594150"/>
            <a:ext cx="4127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Thank you for watching!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912F"/>
        </a:solidFill>
      </p:bgPr>
    </p:bg>
    <p:spTree>
      <p:nvGrpSpPr>
        <p:cNvPr id="65" name="Shape 65"/>
        <p:cNvGrpSpPr/>
        <p:nvPr/>
      </p:nvGrpSpPr>
      <p:grpSpPr>
        <a:xfrm>
          <a:off x="0" y="0"/>
          <a:ext cx="0" cy="0"/>
          <a:chOff x="0" y="0"/>
          <a:chExt cx="0" cy="0"/>
        </a:xfrm>
      </p:grpSpPr>
      <p:sp>
        <p:nvSpPr>
          <p:cNvPr id="66" name="Google Shape;66;p14"/>
          <p:cNvSpPr txBox="1"/>
          <p:nvPr>
            <p:ph type="ctrTitle"/>
          </p:nvPr>
        </p:nvSpPr>
        <p:spPr>
          <a:xfrm>
            <a:off x="0" y="-106200"/>
            <a:ext cx="8316300" cy="827700"/>
          </a:xfrm>
          <a:prstGeom prst="rect">
            <a:avLst/>
          </a:prstGeom>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en" sz="3200">
                <a:solidFill>
                  <a:schemeClr val="lt1"/>
                </a:solidFill>
                <a:latin typeface="Times"/>
                <a:ea typeface="Times"/>
                <a:cs typeface="Times"/>
                <a:sym typeface="Times"/>
              </a:rPr>
              <a:t>Group T32 Appointment Scheduling System</a:t>
            </a:r>
            <a:endParaRPr sz="3200">
              <a:solidFill>
                <a:schemeClr val="lt1"/>
              </a:solidFill>
              <a:latin typeface="Times"/>
              <a:ea typeface="Times"/>
              <a:cs typeface="Times"/>
              <a:sym typeface="Times"/>
            </a:endParaRPr>
          </a:p>
        </p:txBody>
      </p:sp>
      <p:sp>
        <p:nvSpPr>
          <p:cNvPr id="67" name="Google Shape;67;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68" name="Google Shape;68;p14"/>
          <p:cNvPicPr preferRelativeResize="0"/>
          <p:nvPr/>
        </p:nvPicPr>
        <p:blipFill>
          <a:blip r:embed="rId3">
            <a:alphaModFix/>
          </a:blip>
          <a:stretch>
            <a:fillRect/>
          </a:stretch>
        </p:blipFill>
        <p:spPr>
          <a:xfrm>
            <a:off x="8316200" y="0"/>
            <a:ext cx="827800" cy="827800"/>
          </a:xfrm>
          <a:prstGeom prst="rect">
            <a:avLst/>
          </a:prstGeom>
          <a:noFill/>
          <a:ln>
            <a:noFill/>
          </a:ln>
        </p:spPr>
      </p:pic>
      <p:sp>
        <p:nvSpPr>
          <p:cNvPr id="69" name="Google Shape;69;p14"/>
          <p:cNvSpPr/>
          <p:nvPr/>
        </p:nvSpPr>
        <p:spPr>
          <a:xfrm>
            <a:off x="0" y="827800"/>
            <a:ext cx="9144000" cy="679200"/>
          </a:xfrm>
          <a:prstGeom prst="rect">
            <a:avLst/>
          </a:prstGeom>
          <a:solidFill>
            <a:srgbClr val="2F3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Times"/>
                <a:ea typeface="Times"/>
                <a:cs typeface="Times"/>
                <a:sym typeface="Times"/>
              </a:rPr>
              <a:t>Presentation Agenda:</a:t>
            </a:r>
            <a:endParaRPr sz="2000">
              <a:solidFill>
                <a:schemeClr val="lt1"/>
              </a:solidFill>
              <a:latin typeface="Times"/>
              <a:ea typeface="Times"/>
              <a:cs typeface="Times"/>
              <a:sym typeface="Times"/>
            </a:endParaRPr>
          </a:p>
        </p:txBody>
      </p:sp>
      <p:sp>
        <p:nvSpPr>
          <p:cNvPr id="70" name="Google Shape;70;p14"/>
          <p:cNvSpPr/>
          <p:nvPr/>
        </p:nvSpPr>
        <p:spPr>
          <a:xfrm>
            <a:off x="0" y="1507000"/>
            <a:ext cx="9144000" cy="36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txBox="1"/>
          <p:nvPr/>
        </p:nvSpPr>
        <p:spPr>
          <a:xfrm>
            <a:off x="311700" y="1814275"/>
            <a:ext cx="4369800" cy="283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1"/>
                </a:solidFill>
                <a:latin typeface="Times"/>
                <a:ea typeface="Times"/>
                <a:cs typeface="Times"/>
                <a:sym typeface="Times"/>
              </a:rPr>
              <a:t>1. Project Description</a:t>
            </a:r>
            <a:endParaRPr sz="1800">
              <a:solidFill>
                <a:schemeClr val="lt1"/>
              </a:solidFill>
              <a:latin typeface="Times"/>
              <a:ea typeface="Times"/>
              <a:cs typeface="Times"/>
              <a:sym typeface="Times"/>
            </a:endParaRPr>
          </a:p>
          <a:p>
            <a:pPr indent="0" lvl="0" marL="0" rtl="0" algn="l">
              <a:spcBef>
                <a:spcPts val="0"/>
              </a:spcBef>
              <a:spcAft>
                <a:spcPts val="0"/>
              </a:spcAft>
              <a:buNone/>
            </a:pPr>
            <a:r>
              <a:t/>
            </a:r>
            <a:endParaRPr sz="1800">
              <a:solidFill>
                <a:schemeClr val="lt1"/>
              </a:solidFill>
              <a:latin typeface="Times"/>
              <a:ea typeface="Times"/>
              <a:cs typeface="Times"/>
              <a:sym typeface="Times"/>
            </a:endParaRPr>
          </a:p>
          <a:p>
            <a:pPr indent="0" lvl="0" marL="0" rtl="0" algn="l">
              <a:spcBef>
                <a:spcPts val="0"/>
              </a:spcBef>
              <a:spcAft>
                <a:spcPts val="0"/>
              </a:spcAft>
              <a:buNone/>
            </a:pPr>
            <a:r>
              <a:rPr b="1" lang="en" sz="2000">
                <a:solidFill>
                  <a:schemeClr val="dk1"/>
                </a:solidFill>
                <a:latin typeface="Times"/>
                <a:ea typeface="Times"/>
                <a:cs typeface="Times"/>
                <a:sym typeface="Times"/>
              </a:rPr>
              <a:t>2. Project Requirements</a:t>
            </a:r>
            <a:endParaRPr sz="1800">
              <a:solidFill>
                <a:schemeClr val="dk1"/>
              </a:solidFill>
              <a:latin typeface="Times"/>
              <a:ea typeface="Times"/>
              <a:cs typeface="Times"/>
              <a:sym typeface="Times"/>
            </a:endParaRPr>
          </a:p>
          <a:p>
            <a:pPr indent="0" lvl="0" marL="0" rtl="0" algn="l">
              <a:spcBef>
                <a:spcPts val="0"/>
              </a:spcBef>
              <a:spcAft>
                <a:spcPts val="0"/>
              </a:spcAft>
              <a:buNone/>
            </a:pPr>
            <a:r>
              <a:t/>
            </a:r>
            <a:endParaRPr sz="1800">
              <a:solidFill>
                <a:schemeClr val="dk1"/>
              </a:solidFill>
              <a:latin typeface="Times"/>
              <a:ea typeface="Times"/>
              <a:cs typeface="Times"/>
              <a:sym typeface="Times"/>
            </a:endParaRPr>
          </a:p>
          <a:p>
            <a:pPr indent="0" lvl="0" marL="0" rtl="0" algn="l">
              <a:spcBef>
                <a:spcPts val="0"/>
              </a:spcBef>
              <a:spcAft>
                <a:spcPts val="0"/>
              </a:spcAft>
              <a:buNone/>
            </a:pPr>
            <a:r>
              <a:rPr b="1" lang="en" sz="2000">
                <a:solidFill>
                  <a:schemeClr val="dk1"/>
                </a:solidFill>
                <a:latin typeface="Times"/>
                <a:ea typeface="Times"/>
                <a:cs typeface="Times"/>
                <a:sym typeface="Times"/>
              </a:rPr>
              <a:t>3. Project Progress</a:t>
            </a:r>
            <a:endParaRPr sz="1800">
              <a:solidFill>
                <a:schemeClr val="lt1"/>
              </a:solidFill>
              <a:latin typeface="Times"/>
              <a:ea typeface="Times"/>
              <a:cs typeface="Times"/>
              <a:sym typeface="Times"/>
            </a:endParaRPr>
          </a:p>
          <a:p>
            <a:pPr indent="0" lvl="0" marL="0" rtl="0" algn="l">
              <a:spcBef>
                <a:spcPts val="0"/>
              </a:spcBef>
              <a:spcAft>
                <a:spcPts val="0"/>
              </a:spcAft>
              <a:buNone/>
            </a:pPr>
            <a:r>
              <a:t/>
            </a:r>
            <a:endParaRPr sz="1800">
              <a:solidFill>
                <a:schemeClr val="lt1"/>
              </a:solidFill>
              <a:latin typeface="Times"/>
              <a:ea typeface="Times"/>
              <a:cs typeface="Times"/>
              <a:sym typeface="Times"/>
            </a:endParaRPr>
          </a:p>
          <a:p>
            <a:pPr indent="0" lvl="0" marL="0" rtl="0" algn="l">
              <a:spcBef>
                <a:spcPts val="0"/>
              </a:spcBef>
              <a:spcAft>
                <a:spcPts val="0"/>
              </a:spcAft>
              <a:buNone/>
            </a:pPr>
            <a:r>
              <a:rPr b="1" lang="en" sz="2000">
                <a:solidFill>
                  <a:schemeClr val="dk1"/>
                </a:solidFill>
                <a:latin typeface="Times"/>
                <a:ea typeface="Times"/>
                <a:cs typeface="Times"/>
                <a:sym typeface="Times"/>
              </a:rPr>
              <a:t>4. Future Plans</a:t>
            </a:r>
            <a:endParaRPr sz="1800">
              <a:solidFill>
                <a:schemeClr val="lt1"/>
              </a:solidFill>
              <a:latin typeface="Times"/>
              <a:ea typeface="Times"/>
              <a:cs typeface="Times"/>
              <a:sym typeface="Times"/>
            </a:endParaRPr>
          </a:p>
          <a:p>
            <a:pPr indent="0" lvl="0" marL="0" rtl="0" algn="l">
              <a:spcBef>
                <a:spcPts val="0"/>
              </a:spcBef>
              <a:spcAft>
                <a:spcPts val="0"/>
              </a:spcAft>
              <a:buNone/>
            </a:pPr>
            <a:r>
              <a:t/>
            </a:r>
            <a:endParaRPr sz="1800">
              <a:solidFill>
                <a:schemeClr val="lt1"/>
              </a:solidFill>
              <a:latin typeface="Times"/>
              <a:ea typeface="Times"/>
              <a:cs typeface="Times"/>
              <a:sym typeface="Times"/>
            </a:endParaRPr>
          </a:p>
          <a:p>
            <a:pPr indent="0" lvl="0" marL="0" rtl="0" algn="l">
              <a:spcBef>
                <a:spcPts val="0"/>
              </a:spcBef>
              <a:spcAft>
                <a:spcPts val="0"/>
              </a:spcAft>
              <a:buNone/>
            </a:pPr>
            <a:r>
              <a:rPr b="1" lang="en" sz="2000">
                <a:solidFill>
                  <a:schemeClr val="dk1"/>
                </a:solidFill>
                <a:latin typeface="Times"/>
                <a:ea typeface="Times"/>
                <a:cs typeface="Times"/>
                <a:sym typeface="Times"/>
              </a:rPr>
              <a:t>5. </a:t>
            </a:r>
            <a:r>
              <a:rPr b="1" lang="en" sz="2000">
                <a:solidFill>
                  <a:schemeClr val="dk1"/>
                </a:solidFill>
                <a:latin typeface="Times"/>
                <a:ea typeface="Times"/>
                <a:cs typeface="Times"/>
                <a:sym typeface="Times"/>
              </a:rPr>
              <a:t>Q&amp;A Session</a:t>
            </a:r>
            <a:endParaRPr>
              <a:latin typeface="Times"/>
              <a:ea typeface="Times"/>
              <a:cs typeface="Times"/>
              <a:sym typeface="Times"/>
            </a:endParaRPr>
          </a:p>
        </p:txBody>
      </p:sp>
      <p:sp>
        <p:nvSpPr>
          <p:cNvPr id="72" name="Google Shape;72;p14"/>
          <p:cNvSpPr txBox="1"/>
          <p:nvPr/>
        </p:nvSpPr>
        <p:spPr>
          <a:xfrm>
            <a:off x="1623475" y="1873800"/>
            <a:ext cx="43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73" name="Google Shape;73;p14"/>
          <p:cNvSpPr txBox="1"/>
          <p:nvPr/>
        </p:nvSpPr>
        <p:spPr>
          <a:xfrm>
            <a:off x="0" y="4804800"/>
            <a:ext cx="5238900" cy="3387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3F3F3F"/>
              </a:buClr>
              <a:buSzPts val="1600"/>
              <a:buFont typeface="Arial"/>
              <a:buNone/>
            </a:pPr>
            <a:r>
              <a:rPr b="0" i="0" lang="en" sz="1600" u="none" cap="none" strike="noStrike">
                <a:solidFill>
                  <a:srgbClr val="3F3F3F"/>
                </a:solidFill>
                <a:latin typeface="Arial"/>
                <a:ea typeface="Arial"/>
                <a:cs typeface="Arial"/>
                <a:sym typeface="Arial"/>
              </a:rPr>
              <a:t>Presenters: </a:t>
            </a:r>
            <a:r>
              <a:rPr lang="en" sz="1600">
                <a:solidFill>
                  <a:srgbClr val="3F3F3F"/>
                </a:solidFill>
              </a:rPr>
              <a:t> Adam Vandyke</a:t>
            </a:r>
            <a:endParaRPr b="0" i="0" sz="1600" u="none" cap="none" strike="noStrike">
              <a:solidFill>
                <a:srgbClr val="3F3F3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912F"/>
        </a:solidFill>
      </p:bgPr>
    </p:bg>
    <p:spTree>
      <p:nvGrpSpPr>
        <p:cNvPr id="77" name="Shape 77"/>
        <p:cNvGrpSpPr/>
        <p:nvPr/>
      </p:nvGrpSpPr>
      <p:grpSpPr>
        <a:xfrm>
          <a:off x="0" y="0"/>
          <a:ext cx="0" cy="0"/>
          <a:chOff x="0" y="0"/>
          <a:chExt cx="0" cy="0"/>
        </a:xfrm>
      </p:grpSpPr>
      <p:sp>
        <p:nvSpPr>
          <p:cNvPr id="78" name="Google Shape;78;p15"/>
          <p:cNvSpPr txBox="1"/>
          <p:nvPr>
            <p:ph type="ctrTitle"/>
          </p:nvPr>
        </p:nvSpPr>
        <p:spPr>
          <a:xfrm>
            <a:off x="0" y="-106200"/>
            <a:ext cx="8316300" cy="827700"/>
          </a:xfrm>
          <a:prstGeom prst="rect">
            <a:avLst/>
          </a:prstGeom>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en" sz="3200">
                <a:solidFill>
                  <a:schemeClr val="lt1"/>
                </a:solidFill>
                <a:latin typeface="Times"/>
                <a:ea typeface="Times"/>
                <a:cs typeface="Times"/>
                <a:sym typeface="Times"/>
              </a:rPr>
              <a:t>Group T32 Appointment Scheduling System</a:t>
            </a:r>
            <a:endParaRPr sz="3200">
              <a:solidFill>
                <a:schemeClr val="lt1"/>
              </a:solidFill>
              <a:latin typeface="Times"/>
              <a:ea typeface="Times"/>
              <a:cs typeface="Times"/>
              <a:sym typeface="Times"/>
            </a:endParaRPr>
          </a:p>
        </p:txBody>
      </p:sp>
      <p:sp>
        <p:nvSpPr>
          <p:cNvPr id="79" name="Google Shape;79;p1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80" name="Google Shape;80;p15"/>
          <p:cNvPicPr preferRelativeResize="0"/>
          <p:nvPr/>
        </p:nvPicPr>
        <p:blipFill>
          <a:blip r:embed="rId3">
            <a:alphaModFix/>
          </a:blip>
          <a:stretch>
            <a:fillRect/>
          </a:stretch>
        </p:blipFill>
        <p:spPr>
          <a:xfrm>
            <a:off x="8316200" y="0"/>
            <a:ext cx="827800" cy="827800"/>
          </a:xfrm>
          <a:prstGeom prst="rect">
            <a:avLst/>
          </a:prstGeom>
          <a:noFill/>
          <a:ln>
            <a:noFill/>
          </a:ln>
        </p:spPr>
      </p:pic>
      <p:sp>
        <p:nvSpPr>
          <p:cNvPr id="81" name="Google Shape;81;p15"/>
          <p:cNvSpPr/>
          <p:nvPr/>
        </p:nvSpPr>
        <p:spPr>
          <a:xfrm>
            <a:off x="0" y="827800"/>
            <a:ext cx="9144000" cy="679200"/>
          </a:xfrm>
          <a:prstGeom prst="rect">
            <a:avLst/>
          </a:prstGeom>
          <a:solidFill>
            <a:srgbClr val="2F3E55"/>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solidFill>
                  <a:schemeClr val="lt1"/>
                </a:solidFill>
                <a:latin typeface="Times"/>
                <a:ea typeface="Times"/>
                <a:cs typeface="Times"/>
                <a:sym typeface="Times"/>
              </a:rPr>
              <a:t>Project Description:</a:t>
            </a:r>
            <a:endParaRPr sz="2000">
              <a:solidFill>
                <a:schemeClr val="lt1"/>
              </a:solidFill>
              <a:latin typeface="Times"/>
              <a:ea typeface="Times"/>
              <a:cs typeface="Times"/>
              <a:sym typeface="Times"/>
            </a:endParaRPr>
          </a:p>
        </p:txBody>
      </p:sp>
      <p:sp>
        <p:nvSpPr>
          <p:cNvPr id="82" name="Google Shape;82;p15"/>
          <p:cNvSpPr/>
          <p:nvPr/>
        </p:nvSpPr>
        <p:spPr>
          <a:xfrm>
            <a:off x="0" y="1507000"/>
            <a:ext cx="9144000" cy="363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txBox="1"/>
          <p:nvPr/>
        </p:nvSpPr>
        <p:spPr>
          <a:xfrm>
            <a:off x="311700" y="1648300"/>
            <a:ext cx="8520600" cy="2480400"/>
          </a:xfrm>
          <a:prstGeom prst="rect">
            <a:avLst/>
          </a:prstGeom>
          <a:noFill/>
          <a:ln>
            <a:noFill/>
          </a:ln>
        </p:spPr>
        <p:txBody>
          <a:bodyPr anchorCtr="0" anchor="t" bIns="91425" lIns="91425" spcFirstLastPara="1" rIns="91425" wrap="square" tIns="91425">
            <a:spAutoFit/>
          </a:bodyPr>
          <a:lstStyle/>
          <a:p>
            <a:pPr indent="0" lvl="0" marL="0" rtl="0" algn="just">
              <a:lnSpc>
                <a:spcPct val="96000"/>
              </a:lnSpc>
              <a:spcBef>
                <a:spcPts val="0"/>
              </a:spcBef>
              <a:spcAft>
                <a:spcPts val="0"/>
              </a:spcAft>
              <a:buClr>
                <a:schemeClr val="dk1"/>
              </a:buClr>
              <a:buSzPts val="1800"/>
              <a:buFont typeface="Noto Sans Symbols"/>
              <a:buNone/>
            </a:pPr>
            <a:r>
              <a:rPr lang="en" sz="1700">
                <a:solidFill>
                  <a:schemeClr val="dk1"/>
                </a:solidFill>
              </a:rPr>
              <a:t>About Vandyke Law:</a:t>
            </a:r>
            <a:endParaRPr sz="1900">
              <a:solidFill>
                <a:schemeClr val="dk1"/>
              </a:solidFill>
            </a:endParaRPr>
          </a:p>
          <a:p>
            <a:pPr indent="0" lvl="0" marL="0" rtl="0" algn="just">
              <a:lnSpc>
                <a:spcPct val="96000"/>
              </a:lnSpc>
              <a:spcBef>
                <a:spcPts val="1000"/>
              </a:spcBef>
              <a:spcAft>
                <a:spcPts val="0"/>
              </a:spcAft>
              <a:buClr>
                <a:schemeClr val="dk1"/>
              </a:buClr>
              <a:buSzPts val="1800"/>
              <a:buFont typeface="Noto Sans Symbols"/>
              <a:buNone/>
            </a:pPr>
            <a:r>
              <a:rPr lang="en" sz="1700">
                <a:solidFill>
                  <a:schemeClr val="dk1"/>
                </a:solidFill>
              </a:rPr>
              <a:t>This project is created in partnership with Vandyke Law. </a:t>
            </a:r>
            <a:r>
              <a:rPr lang="en" sz="1700">
                <a:solidFill>
                  <a:schemeClr val="dk1"/>
                </a:solidFill>
              </a:rPr>
              <a:t>Vandyke Law</a:t>
            </a:r>
            <a:r>
              <a:rPr lang="en" sz="1700">
                <a:solidFill>
                  <a:schemeClr val="dk1"/>
                </a:solidFill>
              </a:rPr>
              <a:t> is a Law Firm based in southern Ontario its services provide </a:t>
            </a:r>
            <a:r>
              <a:rPr b="1" lang="en" sz="1700">
                <a:solidFill>
                  <a:schemeClr val="dk1"/>
                </a:solidFill>
              </a:rPr>
              <a:t>legal representation </a:t>
            </a:r>
            <a:r>
              <a:rPr lang="en" sz="1700">
                <a:solidFill>
                  <a:schemeClr val="dk1"/>
                </a:solidFill>
              </a:rPr>
              <a:t>of a high standard in Southern Ontario and prides itself on no costs to its </a:t>
            </a:r>
            <a:r>
              <a:rPr lang="en" sz="1700">
                <a:solidFill>
                  <a:schemeClr val="dk1"/>
                </a:solidFill>
              </a:rPr>
              <a:t>clients</a:t>
            </a:r>
            <a:r>
              <a:rPr lang="en" sz="1700">
                <a:solidFill>
                  <a:schemeClr val="dk1"/>
                </a:solidFill>
              </a:rPr>
              <a:t> until cases are resolved or judgement is obtained. They have experience in a wide range of cases whether it is a motor vehicle accident, catastrophic injury, slip and fall incident, disability insurance denial or WSIB claim.</a:t>
            </a:r>
            <a:endParaRPr sz="1500">
              <a:solidFill>
                <a:schemeClr val="dk1"/>
              </a:solidFill>
            </a:endParaRPr>
          </a:p>
          <a:p>
            <a:pPr indent="0" lvl="0" marL="0" rtl="0" algn="just">
              <a:lnSpc>
                <a:spcPct val="96000"/>
              </a:lnSpc>
              <a:spcBef>
                <a:spcPts val="1000"/>
              </a:spcBef>
              <a:spcAft>
                <a:spcPts val="0"/>
              </a:spcAft>
              <a:buClr>
                <a:schemeClr val="dk1"/>
              </a:buClr>
              <a:buSzPts val="1800"/>
              <a:buFont typeface="Noto Sans Symbols"/>
              <a:buNone/>
            </a:pPr>
            <a:r>
              <a:t/>
            </a:r>
            <a:endParaRPr b="1" sz="1900">
              <a:solidFill>
                <a:schemeClr val="dk1"/>
              </a:solidFill>
              <a:latin typeface="Times"/>
              <a:ea typeface="Times"/>
              <a:cs typeface="Times"/>
              <a:sym typeface="Times"/>
            </a:endParaRPr>
          </a:p>
        </p:txBody>
      </p:sp>
      <p:sp>
        <p:nvSpPr>
          <p:cNvPr id="84" name="Google Shape;84;p15"/>
          <p:cNvSpPr txBox="1"/>
          <p:nvPr/>
        </p:nvSpPr>
        <p:spPr>
          <a:xfrm>
            <a:off x="1623475" y="1873800"/>
            <a:ext cx="43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85" name="Google Shape;85;p15"/>
          <p:cNvSpPr txBox="1"/>
          <p:nvPr/>
        </p:nvSpPr>
        <p:spPr>
          <a:xfrm>
            <a:off x="0" y="4804800"/>
            <a:ext cx="5238900" cy="3387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3F3F3F"/>
              </a:buClr>
              <a:buSzPts val="1600"/>
              <a:buFont typeface="Arial"/>
              <a:buNone/>
            </a:pPr>
            <a:r>
              <a:rPr b="0" i="0" lang="en" sz="1600" u="none" cap="none" strike="noStrike">
                <a:solidFill>
                  <a:srgbClr val="3F3F3F"/>
                </a:solidFill>
                <a:latin typeface="Arial"/>
                <a:ea typeface="Arial"/>
                <a:cs typeface="Arial"/>
                <a:sym typeface="Arial"/>
              </a:rPr>
              <a:t>Presenters: </a:t>
            </a:r>
            <a:r>
              <a:rPr lang="en" sz="1600">
                <a:solidFill>
                  <a:srgbClr val="3F3F3F"/>
                </a:solidFill>
              </a:rPr>
              <a:t> Adam Vandyke</a:t>
            </a:r>
            <a:endParaRPr b="0" i="0" sz="1600" u="none" cap="none" strike="noStrike">
              <a:solidFill>
                <a:srgbClr val="3F3F3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912F"/>
        </a:solidFill>
      </p:bgPr>
    </p:bg>
    <p:spTree>
      <p:nvGrpSpPr>
        <p:cNvPr id="89" name="Shape 89"/>
        <p:cNvGrpSpPr/>
        <p:nvPr/>
      </p:nvGrpSpPr>
      <p:grpSpPr>
        <a:xfrm>
          <a:off x="0" y="0"/>
          <a:ext cx="0" cy="0"/>
          <a:chOff x="0" y="0"/>
          <a:chExt cx="0" cy="0"/>
        </a:xfrm>
      </p:grpSpPr>
      <p:sp>
        <p:nvSpPr>
          <p:cNvPr id="90" name="Google Shape;90;p16"/>
          <p:cNvSpPr txBox="1"/>
          <p:nvPr>
            <p:ph type="ctrTitle"/>
          </p:nvPr>
        </p:nvSpPr>
        <p:spPr>
          <a:xfrm>
            <a:off x="0" y="-106200"/>
            <a:ext cx="8316300" cy="827700"/>
          </a:xfrm>
          <a:prstGeom prst="rect">
            <a:avLst/>
          </a:prstGeom>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en" sz="3200">
                <a:solidFill>
                  <a:schemeClr val="lt1"/>
                </a:solidFill>
                <a:latin typeface="Times"/>
                <a:ea typeface="Times"/>
                <a:cs typeface="Times"/>
                <a:sym typeface="Times"/>
              </a:rPr>
              <a:t>Group T32 Appointment Scheduling System</a:t>
            </a:r>
            <a:endParaRPr sz="3200">
              <a:solidFill>
                <a:schemeClr val="lt1"/>
              </a:solidFill>
              <a:latin typeface="Times"/>
              <a:ea typeface="Times"/>
              <a:cs typeface="Times"/>
              <a:sym typeface="Times"/>
            </a:endParaRPr>
          </a:p>
        </p:txBody>
      </p:sp>
      <p:sp>
        <p:nvSpPr>
          <p:cNvPr id="91" name="Google Shape;91;p1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92" name="Google Shape;92;p16"/>
          <p:cNvPicPr preferRelativeResize="0"/>
          <p:nvPr/>
        </p:nvPicPr>
        <p:blipFill>
          <a:blip r:embed="rId3">
            <a:alphaModFix/>
          </a:blip>
          <a:stretch>
            <a:fillRect/>
          </a:stretch>
        </p:blipFill>
        <p:spPr>
          <a:xfrm>
            <a:off x="8316200" y="0"/>
            <a:ext cx="827800" cy="827800"/>
          </a:xfrm>
          <a:prstGeom prst="rect">
            <a:avLst/>
          </a:prstGeom>
          <a:noFill/>
          <a:ln>
            <a:noFill/>
          </a:ln>
        </p:spPr>
      </p:pic>
      <p:sp>
        <p:nvSpPr>
          <p:cNvPr id="93" name="Google Shape;93;p16"/>
          <p:cNvSpPr/>
          <p:nvPr/>
        </p:nvSpPr>
        <p:spPr>
          <a:xfrm>
            <a:off x="0" y="827800"/>
            <a:ext cx="9144000" cy="679200"/>
          </a:xfrm>
          <a:prstGeom prst="rect">
            <a:avLst/>
          </a:prstGeom>
          <a:solidFill>
            <a:srgbClr val="2F3E55"/>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solidFill>
                  <a:schemeClr val="lt1"/>
                </a:solidFill>
                <a:latin typeface="Times"/>
                <a:ea typeface="Times"/>
                <a:cs typeface="Times"/>
                <a:sym typeface="Times"/>
              </a:rPr>
              <a:t>Project Description:</a:t>
            </a:r>
            <a:endParaRPr sz="2000">
              <a:solidFill>
                <a:schemeClr val="lt1"/>
              </a:solidFill>
              <a:latin typeface="Times"/>
              <a:ea typeface="Times"/>
              <a:cs typeface="Times"/>
              <a:sym typeface="Times"/>
            </a:endParaRPr>
          </a:p>
        </p:txBody>
      </p:sp>
      <p:sp>
        <p:nvSpPr>
          <p:cNvPr id="94" name="Google Shape;94;p16"/>
          <p:cNvSpPr/>
          <p:nvPr/>
        </p:nvSpPr>
        <p:spPr>
          <a:xfrm>
            <a:off x="0" y="1507000"/>
            <a:ext cx="9144000" cy="3636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txBox="1"/>
          <p:nvPr/>
        </p:nvSpPr>
        <p:spPr>
          <a:xfrm>
            <a:off x="311700" y="1648300"/>
            <a:ext cx="8520600" cy="1820100"/>
          </a:xfrm>
          <a:prstGeom prst="rect">
            <a:avLst/>
          </a:prstGeom>
          <a:noFill/>
          <a:ln>
            <a:noFill/>
          </a:ln>
        </p:spPr>
        <p:txBody>
          <a:bodyPr anchorCtr="0" anchor="t" bIns="91425" lIns="91425" spcFirstLastPara="1" rIns="91425" wrap="square" tIns="91425">
            <a:spAutoFit/>
          </a:bodyPr>
          <a:lstStyle/>
          <a:p>
            <a:pPr indent="0" lvl="0" marL="0" rtl="0" algn="just">
              <a:lnSpc>
                <a:spcPct val="96000"/>
              </a:lnSpc>
              <a:spcBef>
                <a:spcPts val="1000"/>
              </a:spcBef>
              <a:spcAft>
                <a:spcPts val="0"/>
              </a:spcAft>
              <a:buClr>
                <a:schemeClr val="dk1"/>
              </a:buClr>
              <a:buSzPts val="1800"/>
              <a:buFont typeface="Noto Sans Symbols"/>
              <a:buNone/>
            </a:pPr>
            <a:r>
              <a:rPr lang="en" sz="1700">
                <a:solidFill>
                  <a:schemeClr val="dk1"/>
                </a:solidFill>
              </a:rPr>
              <a:t>About the project: </a:t>
            </a:r>
            <a:endParaRPr sz="1500">
              <a:solidFill>
                <a:schemeClr val="dk1"/>
              </a:solidFill>
            </a:endParaRPr>
          </a:p>
          <a:p>
            <a:pPr indent="0" lvl="0" marL="0" rtl="0" algn="just">
              <a:lnSpc>
                <a:spcPct val="96000"/>
              </a:lnSpc>
              <a:spcBef>
                <a:spcPts val="1000"/>
              </a:spcBef>
              <a:spcAft>
                <a:spcPts val="0"/>
              </a:spcAft>
              <a:buClr>
                <a:schemeClr val="dk1"/>
              </a:buClr>
              <a:buSzPts val="1800"/>
              <a:buFont typeface="Noto Sans Symbols"/>
              <a:buNone/>
            </a:pPr>
            <a:r>
              <a:rPr lang="en" sz="1700">
                <a:solidFill>
                  <a:srgbClr val="0E101A"/>
                </a:solidFill>
              </a:rPr>
              <a:t>This project is to recreate </a:t>
            </a:r>
            <a:r>
              <a:rPr b="1" i="1" lang="en" sz="1700">
                <a:solidFill>
                  <a:srgbClr val="0E101A"/>
                </a:solidFill>
              </a:rPr>
              <a:t>a web application </a:t>
            </a:r>
            <a:r>
              <a:rPr lang="en" sz="1700">
                <a:solidFill>
                  <a:srgbClr val="0E101A"/>
                </a:solidFill>
              </a:rPr>
              <a:t>that will help clients to schedule appointments by clients online thereby reducing the workload for the employees working at Vandyke Law. By doing so our application will increase the efficiency of workplace operations by organizing consultations and appointments into a user-friendly system leading towards making the firm a paperless workspace.</a:t>
            </a:r>
            <a:endParaRPr b="1" sz="2500">
              <a:solidFill>
                <a:schemeClr val="dk1"/>
              </a:solidFill>
              <a:latin typeface="Times"/>
              <a:ea typeface="Times"/>
              <a:cs typeface="Times"/>
              <a:sym typeface="Times"/>
            </a:endParaRPr>
          </a:p>
        </p:txBody>
      </p:sp>
      <p:sp>
        <p:nvSpPr>
          <p:cNvPr id="96" name="Google Shape;96;p16"/>
          <p:cNvSpPr txBox="1"/>
          <p:nvPr/>
        </p:nvSpPr>
        <p:spPr>
          <a:xfrm>
            <a:off x="1623475" y="1873800"/>
            <a:ext cx="43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97" name="Google Shape;97;p16"/>
          <p:cNvSpPr txBox="1"/>
          <p:nvPr/>
        </p:nvSpPr>
        <p:spPr>
          <a:xfrm>
            <a:off x="0" y="4804800"/>
            <a:ext cx="5238900" cy="3387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3F3F3F"/>
              </a:buClr>
              <a:buSzPts val="1600"/>
              <a:buFont typeface="Arial"/>
              <a:buNone/>
            </a:pPr>
            <a:r>
              <a:rPr b="0" i="0" lang="en" sz="1600" u="none" cap="none" strike="noStrike">
                <a:solidFill>
                  <a:srgbClr val="3F3F3F"/>
                </a:solidFill>
                <a:latin typeface="Arial"/>
                <a:ea typeface="Arial"/>
                <a:cs typeface="Arial"/>
                <a:sym typeface="Arial"/>
              </a:rPr>
              <a:t>Presenters: </a:t>
            </a:r>
            <a:r>
              <a:rPr lang="en" sz="1600">
                <a:solidFill>
                  <a:srgbClr val="3F3F3F"/>
                </a:solidFill>
              </a:rPr>
              <a:t> Adam Vandyke</a:t>
            </a:r>
            <a:endParaRPr b="0" i="0" sz="1600" u="none" cap="none" strike="noStrike">
              <a:solidFill>
                <a:srgbClr val="3F3F3F"/>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912F"/>
        </a:solidFill>
      </p:bgPr>
    </p:bg>
    <p:spTree>
      <p:nvGrpSpPr>
        <p:cNvPr id="101" name="Shape 101"/>
        <p:cNvGrpSpPr/>
        <p:nvPr/>
      </p:nvGrpSpPr>
      <p:grpSpPr>
        <a:xfrm>
          <a:off x="0" y="0"/>
          <a:ext cx="0" cy="0"/>
          <a:chOff x="0" y="0"/>
          <a:chExt cx="0" cy="0"/>
        </a:xfrm>
      </p:grpSpPr>
      <p:sp>
        <p:nvSpPr>
          <p:cNvPr id="102" name="Google Shape;102;p17"/>
          <p:cNvSpPr txBox="1"/>
          <p:nvPr>
            <p:ph type="ctrTitle"/>
          </p:nvPr>
        </p:nvSpPr>
        <p:spPr>
          <a:xfrm>
            <a:off x="0" y="-106200"/>
            <a:ext cx="8316300" cy="827700"/>
          </a:xfrm>
          <a:prstGeom prst="rect">
            <a:avLst/>
          </a:prstGeom>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en" sz="3200">
                <a:solidFill>
                  <a:schemeClr val="lt1"/>
                </a:solidFill>
                <a:latin typeface="Times"/>
                <a:ea typeface="Times"/>
                <a:cs typeface="Times"/>
                <a:sym typeface="Times"/>
              </a:rPr>
              <a:t>Group T32 Appointment Scheduling System</a:t>
            </a:r>
            <a:endParaRPr sz="3200">
              <a:solidFill>
                <a:schemeClr val="lt1"/>
              </a:solidFill>
              <a:latin typeface="Times"/>
              <a:ea typeface="Times"/>
              <a:cs typeface="Times"/>
              <a:sym typeface="Times"/>
            </a:endParaRPr>
          </a:p>
        </p:txBody>
      </p:sp>
      <p:sp>
        <p:nvSpPr>
          <p:cNvPr id="103" name="Google Shape;103;p1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04" name="Google Shape;104;p17"/>
          <p:cNvPicPr preferRelativeResize="0"/>
          <p:nvPr/>
        </p:nvPicPr>
        <p:blipFill>
          <a:blip r:embed="rId3">
            <a:alphaModFix/>
          </a:blip>
          <a:stretch>
            <a:fillRect/>
          </a:stretch>
        </p:blipFill>
        <p:spPr>
          <a:xfrm>
            <a:off x="8316200" y="0"/>
            <a:ext cx="827800" cy="827800"/>
          </a:xfrm>
          <a:prstGeom prst="rect">
            <a:avLst/>
          </a:prstGeom>
          <a:noFill/>
          <a:ln>
            <a:noFill/>
          </a:ln>
        </p:spPr>
      </p:pic>
      <p:sp>
        <p:nvSpPr>
          <p:cNvPr id="105" name="Google Shape;105;p17"/>
          <p:cNvSpPr/>
          <p:nvPr/>
        </p:nvSpPr>
        <p:spPr>
          <a:xfrm>
            <a:off x="0" y="827800"/>
            <a:ext cx="9144000" cy="679200"/>
          </a:xfrm>
          <a:prstGeom prst="rect">
            <a:avLst/>
          </a:prstGeom>
          <a:solidFill>
            <a:srgbClr val="2F3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Times"/>
                <a:ea typeface="Times"/>
                <a:cs typeface="Times"/>
                <a:sym typeface="Times"/>
              </a:rPr>
              <a:t>Project Requirements (Old)</a:t>
            </a:r>
            <a:r>
              <a:rPr lang="en" sz="2000">
                <a:solidFill>
                  <a:schemeClr val="lt1"/>
                </a:solidFill>
                <a:latin typeface="Times"/>
                <a:ea typeface="Times"/>
                <a:cs typeface="Times"/>
                <a:sym typeface="Times"/>
              </a:rPr>
              <a:t>:</a:t>
            </a:r>
            <a:endParaRPr sz="2000">
              <a:solidFill>
                <a:schemeClr val="lt1"/>
              </a:solidFill>
              <a:latin typeface="Times"/>
              <a:ea typeface="Times"/>
              <a:cs typeface="Times"/>
              <a:sym typeface="Times"/>
            </a:endParaRPr>
          </a:p>
        </p:txBody>
      </p:sp>
      <p:sp>
        <p:nvSpPr>
          <p:cNvPr id="106" name="Google Shape;106;p17"/>
          <p:cNvSpPr/>
          <p:nvPr/>
        </p:nvSpPr>
        <p:spPr>
          <a:xfrm>
            <a:off x="0" y="1507000"/>
            <a:ext cx="9144000" cy="36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7"/>
          <p:cNvSpPr txBox="1"/>
          <p:nvPr/>
        </p:nvSpPr>
        <p:spPr>
          <a:xfrm>
            <a:off x="1623475" y="1873800"/>
            <a:ext cx="43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graphicFrame>
        <p:nvGraphicFramePr>
          <p:cNvPr id="108" name="Google Shape;108;p17"/>
          <p:cNvGraphicFramePr/>
          <p:nvPr/>
        </p:nvGraphicFramePr>
        <p:xfrm>
          <a:off x="952500" y="2438000"/>
          <a:ext cx="3000000" cy="3000000"/>
        </p:xfrm>
        <a:graphic>
          <a:graphicData uri="http://schemas.openxmlformats.org/drawingml/2006/table">
            <a:tbl>
              <a:tblPr>
                <a:noFill/>
                <a:tableStyleId>{F94A6CDB-32D3-4CA1-B7C2-2A30F746514B}</a:tableStyleId>
              </a:tblPr>
              <a:tblGrid>
                <a:gridCol w="3619500"/>
                <a:gridCol w="3619500"/>
              </a:tblGrid>
              <a:tr h="381000">
                <a:tc>
                  <a:txBody>
                    <a:bodyPr/>
                    <a:lstStyle/>
                    <a:p>
                      <a:pPr indent="0" lvl="0" marL="0" rtl="0" algn="l">
                        <a:spcBef>
                          <a:spcPts val="0"/>
                        </a:spcBef>
                        <a:spcAft>
                          <a:spcPts val="0"/>
                        </a:spcAft>
                        <a:buNone/>
                      </a:pPr>
                      <a:r>
                        <a:rPr b="1" lang="en"/>
                        <a:t>Design Requirements</a:t>
                      </a:r>
                      <a:endParaRPr b="1"/>
                    </a:p>
                  </a:txBody>
                  <a:tcPr marT="91425" marB="91425" marR="91425" marL="91425"/>
                </a:tc>
                <a:tc>
                  <a:txBody>
                    <a:bodyPr/>
                    <a:lstStyle/>
                    <a:p>
                      <a:pPr indent="0" lvl="0" marL="0" rtl="0" algn="l">
                        <a:spcBef>
                          <a:spcPts val="0"/>
                        </a:spcBef>
                        <a:spcAft>
                          <a:spcPts val="0"/>
                        </a:spcAft>
                        <a:buNone/>
                      </a:pPr>
                      <a:r>
                        <a:rPr b="1" lang="en"/>
                        <a:t>Software Requirements</a:t>
                      </a:r>
                      <a:endParaRPr b="1"/>
                    </a:p>
                  </a:txBody>
                  <a:tcPr marT="91425" marB="91425" marR="91425" marL="91425"/>
                </a:tc>
              </a:tr>
              <a:tr h="381000">
                <a:tc>
                  <a:txBody>
                    <a:bodyPr/>
                    <a:lstStyle/>
                    <a:p>
                      <a:pPr indent="0" lvl="0" marL="0" rtl="0" algn="l">
                        <a:spcBef>
                          <a:spcPts val="0"/>
                        </a:spcBef>
                        <a:spcAft>
                          <a:spcPts val="0"/>
                        </a:spcAft>
                        <a:buNone/>
                      </a:pPr>
                      <a:r>
                        <a:rPr lang="en"/>
                        <a:t>Front-End</a:t>
                      </a:r>
                      <a:endParaRPr/>
                    </a:p>
                  </a:txBody>
                  <a:tcPr marT="91425" marB="91425" marR="91425" marL="91425"/>
                </a:tc>
                <a:tc>
                  <a:txBody>
                    <a:bodyPr/>
                    <a:lstStyle/>
                    <a:p>
                      <a:pPr indent="0" lvl="0" marL="0" rtl="0" algn="l">
                        <a:spcBef>
                          <a:spcPts val="0"/>
                        </a:spcBef>
                        <a:spcAft>
                          <a:spcPts val="0"/>
                        </a:spcAft>
                        <a:buNone/>
                      </a:pPr>
                      <a:r>
                        <a:rPr lang="en"/>
                        <a:t>.NET Framework, ASP.NET, HTML,</a:t>
                      </a:r>
                      <a:endParaRPr/>
                    </a:p>
                    <a:p>
                      <a:pPr indent="0" lvl="0" marL="0" rtl="0" algn="l">
                        <a:spcBef>
                          <a:spcPts val="0"/>
                        </a:spcBef>
                        <a:spcAft>
                          <a:spcPts val="0"/>
                        </a:spcAft>
                        <a:buNone/>
                      </a:pPr>
                      <a:r>
                        <a:rPr lang="en"/>
                        <a:t>CSS, JS</a:t>
                      </a:r>
                      <a:endParaRPr/>
                    </a:p>
                  </a:txBody>
                  <a:tcPr marT="91425" marB="91425" marR="91425" marL="91425"/>
                </a:tc>
              </a:tr>
              <a:tr h="381000">
                <a:tc>
                  <a:txBody>
                    <a:bodyPr/>
                    <a:lstStyle/>
                    <a:p>
                      <a:pPr indent="0" lvl="0" marL="0" rtl="0" algn="l">
                        <a:spcBef>
                          <a:spcPts val="0"/>
                        </a:spcBef>
                        <a:spcAft>
                          <a:spcPts val="0"/>
                        </a:spcAft>
                        <a:buNone/>
                      </a:pPr>
                      <a:r>
                        <a:rPr lang="en"/>
                        <a:t>Back-End</a:t>
                      </a:r>
                      <a:endParaRPr/>
                    </a:p>
                  </a:txBody>
                  <a:tcPr marT="91425" marB="91425" marR="91425" marL="91425"/>
                </a:tc>
                <a:tc>
                  <a:txBody>
                    <a:bodyPr/>
                    <a:lstStyle/>
                    <a:p>
                      <a:pPr indent="0" lvl="0" marL="0" rtl="0" algn="l">
                        <a:spcBef>
                          <a:spcPts val="0"/>
                        </a:spcBef>
                        <a:spcAft>
                          <a:spcPts val="0"/>
                        </a:spcAft>
                        <a:buNone/>
                      </a:pPr>
                      <a:r>
                        <a:rPr lang="en"/>
                        <a:t>C#</a:t>
                      </a:r>
                      <a:endParaRPr/>
                    </a:p>
                  </a:txBody>
                  <a:tcPr marT="91425" marB="91425" marR="91425" marL="91425"/>
                </a:tc>
              </a:tr>
              <a:tr h="381000">
                <a:tc>
                  <a:txBody>
                    <a:bodyPr/>
                    <a:lstStyle/>
                    <a:p>
                      <a:pPr indent="0" lvl="0" marL="0" rtl="0" algn="l">
                        <a:spcBef>
                          <a:spcPts val="0"/>
                        </a:spcBef>
                        <a:spcAft>
                          <a:spcPts val="0"/>
                        </a:spcAft>
                        <a:buNone/>
                      </a:pPr>
                      <a:r>
                        <a:rPr lang="en"/>
                        <a:t>Database</a:t>
                      </a:r>
                      <a:endParaRPr/>
                    </a:p>
                  </a:txBody>
                  <a:tcPr marT="91425" marB="91425" marR="91425" marL="91425"/>
                </a:tc>
                <a:tc>
                  <a:txBody>
                    <a:bodyPr/>
                    <a:lstStyle/>
                    <a:p>
                      <a:pPr indent="0" lvl="0" marL="0" rtl="0" algn="l">
                        <a:spcBef>
                          <a:spcPts val="0"/>
                        </a:spcBef>
                        <a:spcAft>
                          <a:spcPts val="0"/>
                        </a:spcAft>
                        <a:buNone/>
                      </a:pPr>
                      <a:r>
                        <a:rPr lang="en"/>
                        <a:t>SQL Server</a:t>
                      </a:r>
                      <a:endParaRPr/>
                    </a:p>
                  </a:txBody>
                  <a:tcPr marT="91425" marB="91425" marR="91425" marL="91425"/>
                </a:tc>
              </a:tr>
            </a:tbl>
          </a:graphicData>
        </a:graphic>
      </p:graphicFrame>
      <p:sp>
        <p:nvSpPr>
          <p:cNvPr id="109" name="Google Shape;109;p17"/>
          <p:cNvSpPr txBox="1"/>
          <p:nvPr/>
        </p:nvSpPr>
        <p:spPr>
          <a:xfrm>
            <a:off x="0" y="4804800"/>
            <a:ext cx="5238900" cy="3387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3F3F3F"/>
              </a:buClr>
              <a:buSzPts val="1600"/>
              <a:buFont typeface="Arial"/>
              <a:buNone/>
            </a:pPr>
            <a:r>
              <a:rPr b="0" i="0" lang="en" sz="1600" u="none" cap="none" strike="noStrike">
                <a:solidFill>
                  <a:srgbClr val="3F3F3F"/>
                </a:solidFill>
                <a:latin typeface="Arial"/>
                <a:ea typeface="Arial"/>
                <a:cs typeface="Arial"/>
                <a:sym typeface="Arial"/>
              </a:rPr>
              <a:t>Presenters: </a:t>
            </a:r>
            <a:r>
              <a:rPr lang="en" sz="1600">
                <a:solidFill>
                  <a:srgbClr val="3F3F3F"/>
                </a:solidFill>
              </a:rPr>
              <a:t> </a:t>
            </a:r>
            <a:r>
              <a:rPr lang="en" sz="1600">
                <a:solidFill>
                  <a:srgbClr val="3F3F3F"/>
                </a:solidFill>
              </a:rPr>
              <a:t>Prishita Ribadia</a:t>
            </a:r>
            <a:endParaRPr sz="1600">
              <a:solidFill>
                <a:srgbClr val="3F3F3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912F"/>
        </a:solidFill>
      </p:bgPr>
    </p:bg>
    <p:spTree>
      <p:nvGrpSpPr>
        <p:cNvPr id="113" name="Shape 113"/>
        <p:cNvGrpSpPr/>
        <p:nvPr/>
      </p:nvGrpSpPr>
      <p:grpSpPr>
        <a:xfrm>
          <a:off x="0" y="0"/>
          <a:ext cx="0" cy="0"/>
          <a:chOff x="0" y="0"/>
          <a:chExt cx="0" cy="0"/>
        </a:xfrm>
      </p:grpSpPr>
      <p:sp>
        <p:nvSpPr>
          <p:cNvPr id="114" name="Google Shape;114;p18"/>
          <p:cNvSpPr txBox="1"/>
          <p:nvPr>
            <p:ph type="ctrTitle"/>
          </p:nvPr>
        </p:nvSpPr>
        <p:spPr>
          <a:xfrm>
            <a:off x="0" y="-106200"/>
            <a:ext cx="8316300" cy="827700"/>
          </a:xfrm>
          <a:prstGeom prst="rect">
            <a:avLst/>
          </a:prstGeom>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en" sz="3200">
                <a:solidFill>
                  <a:schemeClr val="lt1"/>
                </a:solidFill>
                <a:latin typeface="Times"/>
                <a:ea typeface="Times"/>
                <a:cs typeface="Times"/>
                <a:sym typeface="Times"/>
              </a:rPr>
              <a:t>Group T32 Appointment Scheduling System</a:t>
            </a:r>
            <a:endParaRPr sz="3200">
              <a:solidFill>
                <a:schemeClr val="lt1"/>
              </a:solidFill>
              <a:latin typeface="Times"/>
              <a:ea typeface="Times"/>
              <a:cs typeface="Times"/>
              <a:sym typeface="Times"/>
            </a:endParaRPr>
          </a:p>
        </p:txBody>
      </p:sp>
      <p:sp>
        <p:nvSpPr>
          <p:cNvPr id="115" name="Google Shape;115;p1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16" name="Google Shape;116;p18"/>
          <p:cNvPicPr preferRelativeResize="0"/>
          <p:nvPr/>
        </p:nvPicPr>
        <p:blipFill>
          <a:blip r:embed="rId3">
            <a:alphaModFix/>
          </a:blip>
          <a:stretch>
            <a:fillRect/>
          </a:stretch>
        </p:blipFill>
        <p:spPr>
          <a:xfrm>
            <a:off x="8316200" y="0"/>
            <a:ext cx="827800" cy="827800"/>
          </a:xfrm>
          <a:prstGeom prst="rect">
            <a:avLst/>
          </a:prstGeom>
          <a:noFill/>
          <a:ln>
            <a:noFill/>
          </a:ln>
        </p:spPr>
      </p:pic>
      <p:sp>
        <p:nvSpPr>
          <p:cNvPr id="117" name="Google Shape;117;p18"/>
          <p:cNvSpPr/>
          <p:nvPr/>
        </p:nvSpPr>
        <p:spPr>
          <a:xfrm>
            <a:off x="0" y="827800"/>
            <a:ext cx="9144000" cy="679200"/>
          </a:xfrm>
          <a:prstGeom prst="rect">
            <a:avLst/>
          </a:prstGeom>
          <a:solidFill>
            <a:srgbClr val="2F3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Times"/>
                <a:ea typeface="Times"/>
                <a:cs typeface="Times"/>
                <a:sym typeface="Times"/>
              </a:rPr>
              <a:t>Project Requirements </a:t>
            </a:r>
            <a:r>
              <a:rPr lang="en" sz="2000">
                <a:solidFill>
                  <a:schemeClr val="lt1"/>
                </a:solidFill>
                <a:latin typeface="Times"/>
                <a:ea typeface="Times"/>
                <a:cs typeface="Times"/>
                <a:sym typeface="Times"/>
              </a:rPr>
              <a:t>(New)</a:t>
            </a:r>
            <a:r>
              <a:rPr lang="en" sz="2000">
                <a:solidFill>
                  <a:schemeClr val="lt1"/>
                </a:solidFill>
                <a:latin typeface="Times"/>
                <a:ea typeface="Times"/>
                <a:cs typeface="Times"/>
                <a:sym typeface="Times"/>
              </a:rPr>
              <a:t>:</a:t>
            </a:r>
            <a:endParaRPr sz="2000">
              <a:solidFill>
                <a:schemeClr val="lt1"/>
              </a:solidFill>
              <a:latin typeface="Times"/>
              <a:ea typeface="Times"/>
              <a:cs typeface="Times"/>
              <a:sym typeface="Times"/>
            </a:endParaRPr>
          </a:p>
        </p:txBody>
      </p:sp>
      <p:sp>
        <p:nvSpPr>
          <p:cNvPr id="118" name="Google Shape;118;p18"/>
          <p:cNvSpPr/>
          <p:nvPr/>
        </p:nvSpPr>
        <p:spPr>
          <a:xfrm>
            <a:off x="0" y="1507000"/>
            <a:ext cx="9144000" cy="36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8"/>
          <p:cNvSpPr txBox="1"/>
          <p:nvPr/>
        </p:nvSpPr>
        <p:spPr>
          <a:xfrm>
            <a:off x="1623475" y="1873800"/>
            <a:ext cx="43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graphicFrame>
        <p:nvGraphicFramePr>
          <p:cNvPr id="120" name="Google Shape;120;p18"/>
          <p:cNvGraphicFramePr/>
          <p:nvPr/>
        </p:nvGraphicFramePr>
        <p:xfrm>
          <a:off x="952500" y="2438000"/>
          <a:ext cx="3000000" cy="3000000"/>
        </p:xfrm>
        <a:graphic>
          <a:graphicData uri="http://schemas.openxmlformats.org/drawingml/2006/table">
            <a:tbl>
              <a:tblPr>
                <a:noFill/>
                <a:tableStyleId>{F94A6CDB-32D3-4CA1-B7C2-2A30F746514B}</a:tableStyleId>
              </a:tblPr>
              <a:tblGrid>
                <a:gridCol w="3619500"/>
                <a:gridCol w="3619500"/>
              </a:tblGrid>
              <a:tr h="381000">
                <a:tc>
                  <a:txBody>
                    <a:bodyPr/>
                    <a:lstStyle/>
                    <a:p>
                      <a:pPr indent="0" lvl="0" marL="0" rtl="0" algn="l">
                        <a:spcBef>
                          <a:spcPts val="0"/>
                        </a:spcBef>
                        <a:spcAft>
                          <a:spcPts val="0"/>
                        </a:spcAft>
                        <a:buNone/>
                      </a:pPr>
                      <a:r>
                        <a:rPr b="1" lang="en"/>
                        <a:t>Design Requirements</a:t>
                      </a:r>
                      <a:endParaRPr b="1"/>
                    </a:p>
                  </a:txBody>
                  <a:tcPr marT="91425" marB="91425" marR="91425" marL="91425"/>
                </a:tc>
                <a:tc>
                  <a:txBody>
                    <a:bodyPr/>
                    <a:lstStyle/>
                    <a:p>
                      <a:pPr indent="0" lvl="0" marL="0" rtl="0" algn="l">
                        <a:spcBef>
                          <a:spcPts val="0"/>
                        </a:spcBef>
                        <a:spcAft>
                          <a:spcPts val="0"/>
                        </a:spcAft>
                        <a:buNone/>
                      </a:pPr>
                      <a:r>
                        <a:rPr b="1" lang="en"/>
                        <a:t>Software Requirements</a:t>
                      </a:r>
                      <a:endParaRPr b="1"/>
                    </a:p>
                  </a:txBody>
                  <a:tcPr marT="91425" marB="91425" marR="91425" marL="91425"/>
                </a:tc>
              </a:tr>
              <a:tr h="381000">
                <a:tc>
                  <a:txBody>
                    <a:bodyPr/>
                    <a:lstStyle/>
                    <a:p>
                      <a:pPr indent="0" lvl="0" marL="0" rtl="0" algn="l">
                        <a:spcBef>
                          <a:spcPts val="0"/>
                        </a:spcBef>
                        <a:spcAft>
                          <a:spcPts val="0"/>
                        </a:spcAft>
                        <a:buNone/>
                      </a:pPr>
                      <a:r>
                        <a:rPr lang="en"/>
                        <a:t>Front-End</a:t>
                      </a:r>
                      <a:endParaRPr/>
                    </a:p>
                  </a:txBody>
                  <a:tcPr marT="91425" marB="91425" marR="91425" marL="91425"/>
                </a:tc>
                <a:tc>
                  <a:txBody>
                    <a:bodyPr/>
                    <a:lstStyle/>
                    <a:p>
                      <a:pPr indent="0" lvl="0" marL="0" rtl="0" algn="l">
                        <a:spcBef>
                          <a:spcPts val="0"/>
                        </a:spcBef>
                        <a:spcAft>
                          <a:spcPts val="0"/>
                        </a:spcAft>
                        <a:buNone/>
                      </a:pPr>
                      <a:r>
                        <a:rPr lang="en"/>
                        <a:t>HTML, Thymeleaf, Spring Boot</a:t>
                      </a:r>
                      <a:endParaRPr/>
                    </a:p>
                  </a:txBody>
                  <a:tcPr marT="91425" marB="91425" marR="91425" marL="91425"/>
                </a:tc>
              </a:tr>
              <a:tr h="381000">
                <a:tc>
                  <a:txBody>
                    <a:bodyPr/>
                    <a:lstStyle/>
                    <a:p>
                      <a:pPr indent="0" lvl="0" marL="0" rtl="0" algn="l">
                        <a:spcBef>
                          <a:spcPts val="0"/>
                        </a:spcBef>
                        <a:spcAft>
                          <a:spcPts val="0"/>
                        </a:spcAft>
                        <a:buNone/>
                      </a:pPr>
                      <a:r>
                        <a:rPr lang="en"/>
                        <a:t>Back-End</a:t>
                      </a:r>
                      <a:endParaRPr/>
                    </a:p>
                  </a:txBody>
                  <a:tcPr marT="91425" marB="91425" marR="91425" marL="91425"/>
                </a:tc>
                <a:tc>
                  <a:txBody>
                    <a:bodyPr/>
                    <a:lstStyle/>
                    <a:p>
                      <a:pPr indent="0" lvl="0" marL="0" rtl="0" algn="l">
                        <a:spcBef>
                          <a:spcPts val="0"/>
                        </a:spcBef>
                        <a:spcAft>
                          <a:spcPts val="0"/>
                        </a:spcAft>
                        <a:buNone/>
                      </a:pPr>
                      <a:r>
                        <a:rPr lang="en"/>
                        <a:t>Java</a:t>
                      </a:r>
                      <a:endParaRPr/>
                    </a:p>
                  </a:txBody>
                  <a:tcPr marT="91425" marB="91425" marR="91425" marL="91425"/>
                </a:tc>
              </a:tr>
              <a:tr h="381000">
                <a:tc>
                  <a:txBody>
                    <a:bodyPr/>
                    <a:lstStyle/>
                    <a:p>
                      <a:pPr indent="0" lvl="0" marL="0" rtl="0" algn="l">
                        <a:spcBef>
                          <a:spcPts val="0"/>
                        </a:spcBef>
                        <a:spcAft>
                          <a:spcPts val="0"/>
                        </a:spcAft>
                        <a:buNone/>
                      </a:pPr>
                      <a:r>
                        <a:rPr lang="en"/>
                        <a:t>Database</a:t>
                      </a:r>
                      <a:endParaRPr/>
                    </a:p>
                  </a:txBody>
                  <a:tcPr marT="91425" marB="91425" marR="91425" marL="91425"/>
                </a:tc>
                <a:tc>
                  <a:txBody>
                    <a:bodyPr/>
                    <a:lstStyle/>
                    <a:p>
                      <a:pPr indent="0" lvl="0" marL="0" rtl="0" algn="l">
                        <a:spcBef>
                          <a:spcPts val="0"/>
                        </a:spcBef>
                        <a:spcAft>
                          <a:spcPts val="0"/>
                        </a:spcAft>
                        <a:buNone/>
                      </a:pPr>
                      <a:r>
                        <a:rPr lang="en"/>
                        <a:t>H2 Database</a:t>
                      </a:r>
                      <a:endParaRPr/>
                    </a:p>
                  </a:txBody>
                  <a:tcPr marT="91425" marB="91425" marR="91425" marL="91425"/>
                </a:tc>
              </a:tr>
            </a:tbl>
          </a:graphicData>
        </a:graphic>
      </p:graphicFrame>
      <p:sp>
        <p:nvSpPr>
          <p:cNvPr id="121" name="Google Shape;121;p18"/>
          <p:cNvSpPr txBox="1"/>
          <p:nvPr/>
        </p:nvSpPr>
        <p:spPr>
          <a:xfrm>
            <a:off x="0" y="4804800"/>
            <a:ext cx="5238900" cy="3387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3F3F3F"/>
              </a:buClr>
              <a:buSzPts val="1600"/>
              <a:buFont typeface="Arial"/>
              <a:buNone/>
            </a:pPr>
            <a:r>
              <a:rPr b="0" i="0" lang="en" sz="1600" u="none" cap="none" strike="noStrike">
                <a:solidFill>
                  <a:srgbClr val="3F3F3F"/>
                </a:solidFill>
                <a:latin typeface="Arial"/>
                <a:ea typeface="Arial"/>
                <a:cs typeface="Arial"/>
                <a:sym typeface="Arial"/>
              </a:rPr>
              <a:t>Presenters: </a:t>
            </a:r>
            <a:r>
              <a:rPr lang="en" sz="1600">
                <a:solidFill>
                  <a:srgbClr val="3F3F3F"/>
                </a:solidFill>
              </a:rPr>
              <a:t> </a:t>
            </a:r>
            <a:r>
              <a:rPr lang="en" sz="1600">
                <a:solidFill>
                  <a:srgbClr val="3F3F3F"/>
                </a:solidFill>
              </a:rPr>
              <a:t>Prishita Ribadia</a:t>
            </a:r>
            <a:endParaRPr sz="1600">
              <a:solidFill>
                <a:srgbClr val="3F3F3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912F"/>
        </a:solidFill>
      </p:bgPr>
    </p:bg>
    <p:spTree>
      <p:nvGrpSpPr>
        <p:cNvPr id="125" name="Shape 125"/>
        <p:cNvGrpSpPr/>
        <p:nvPr/>
      </p:nvGrpSpPr>
      <p:grpSpPr>
        <a:xfrm>
          <a:off x="0" y="0"/>
          <a:ext cx="0" cy="0"/>
          <a:chOff x="0" y="0"/>
          <a:chExt cx="0" cy="0"/>
        </a:xfrm>
      </p:grpSpPr>
      <p:sp>
        <p:nvSpPr>
          <p:cNvPr id="126" name="Google Shape;126;p19"/>
          <p:cNvSpPr txBox="1"/>
          <p:nvPr>
            <p:ph type="ctrTitle"/>
          </p:nvPr>
        </p:nvSpPr>
        <p:spPr>
          <a:xfrm>
            <a:off x="0" y="-106200"/>
            <a:ext cx="8316300" cy="827700"/>
          </a:xfrm>
          <a:prstGeom prst="rect">
            <a:avLst/>
          </a:prstGeom>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en" sz="3200">
                <a:solidFill>
                  <a:schemeClr val="lt1"/>
                </a:solidFill>
                <a:latin typeface="Times"/>
                <a:ea typeface="Times"/>
                <a:cs typeface="Times"/>
                <a:sym typeface="Times"/>
              </a:rPr>
              <a:t>Group T32 Appointment Scheduling System</a:t>
            </a:r>
            <a:endParaRPr sz="3200">
              <a:solidFill>
                <a:schemeClr val="lt1"/>
              </a:solidFill>
              <a:latin typeface="Times"/>
              <a:ea typeface="Times"/>
              <a:cs typeface="Times"/>
              <a:sym typeface="Times"/>
            </a:endParaRPr>
          </a:p>
        </p:txBody>
      </p:sp>
      <p:sp>
        <p:nvSpPr>
          <p:cNvPr id="127" name="Google Shape;127;p1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28" name="Google Shape;128;p19"/>
          <p:cNvPicPr preferRelativeResize="0"/>
          <p:nvPr/>
        </p:nvPicPr>
        <p:blipFill>
          <a:blip r:embed="rId3">
            <a:alphaModFix/>
          </a:blip>
          <a:stretch>
            <a:fillRect/>
          </a:stretch>
        </p:blipFill>
        <p:spPr>
          <a:xfrm>
            <a:off x="8316200" y="0"/>
            <a:ext cx="827800" cy="827800"/>
          </a:xfrm>
          <a:prstGeom prst="rect">
            <a:avLst/>
          </a:prstGeom>
          <a:noFill/>
          <a:ln>
            <a:noFill/>
          </a:ln>
        </p:spPr>
      </p:pic>
      <p:sp>
        <p:nvSpPr>
          <p:cNvPr id="129" name="Google Shape;129;p19"/>
          <p:cNvSpPr/>
          <p:nvPr/>
        </p:nvSpPr>
        <p:spPr>
          <a:xfrm>
            <a:off x="0" y="827800"/>
            <a:ext cx="9144000" cy="679200"/>
          </a:xfrm>
          <a:prstGeom prst="rect">
            <a:avLst/>
          </a:prstGeom>
          <a:solidFill>
            <a:srgbClr val="2F3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Times"/>
                <a:ea typeface="Times"/>
                <a:cs typeface="Times"/>
                <a:sym typeface="Times"/>
              </a:rPr>
              <a:t>Project Progress</a:t>
            </a:r>
            <a:r>
              <a:rPr lang="en" sz="2000">
                <a:solidFill>
                  <a:schemeClr val="lt1"/>
                </a:solidFill>
                <a:latin typeface="Times"/>
                <a:ea typeface="Times"/>
                <a:cs typeface="Times"/>
                <a:sym typeface="Times"/>
              </a:rPr>
              <a:t>:</a:t>
            </a:r>
            <a:endParaRPr sz="2000">
              <a:solidFill>
                <a:schemeClr val="lt1"/>
              </a:solidFill>
              <a:latin typeface="Times"/>
              <a:ea typeface="Times"/>
              <a:cs typeface="Times"/>
              <a:sym typeface="Times"/>
            </a:endParaRPr>
          </a:p>
        </p:txBody>
      </p:sp>
      <p:sp>
        <p:nvSpPr>
          <p:cNvPr id="130" name="Google Shape;130;p19"/>
          <p:cNvSpPr/>
          <p:nvPr/>
        </p:nvSpPr>
        <p:spPr>
          <a:xfrm>
            <a:off x="0" y="1507000"/>
            <a:ext cx="9144000" cy="36366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457200" lvl="0" marL="3657600" rtl="0" algn="l">
              <a:spcBef>
                <a:spcPts val="0"/>
              </a:spcBef>
              <a:spcAft>
                <a:spcPts val="0"/>
              </a:spcAft>
              <a:buNone/>
            </a:pPr>
            <a:r>
              <a:rPr b="1" lang="en" sz="2100">
                <a:solidFill>
                  <a:schemeClr val="dk1"/>
                </a:solidFill>
              </a:rPr>
              <a:t>Achievements</a:t>
            </a:r>
            <a:endParaRPr b="1" sz="2100"/>
          </a:p>
          <a:p>
            <a:pPr indent="-317500" lvl="0" marL="457200" rtl="0" algn="l">
              <a:spcBef>
                <a:spcPts val="0"/>
              </a:spcBef>
              <a:spcAft>
                <a:spcPts val="0"/>
              </a:spcAft>
              <a:buSzPts val="1400"/>
              <a:buAutoNum type="arabicPeriod"/>
            </a:pPr>
            <a:r>
              <a:rPr lang="en"/>
              <a:t>Front-End:</a:t>
            </a:r>
            <a:endParaRPr/>
          </a:p>
          <a:p>
            <a:pPr indent="0" lvl="0" marL="457200" rtl="0" algn="l">
              <a:spcBef>
                <a:spcPts val="0"/>
              </a:spcBef>
              <a:spcAft>
                <a:spcPts val="0"/>
              </a:spcAft>
              <a:buNone/>
            </a:pPr>
            <a:r>
              <a:rPr lang="en"/>
              <a:t>-	Daily updates for Github Repo</a:t>
            </a:r>
            <a:endParaRPr/>
          </a:p>
          <a:p>
            <a:pPr indent="0" lvl="0" marL="457200" rtl="0" algn="l">
              <a:spcBef>
                <a:spcPts val="0"/>
              </a:spcBef>
              <a:spcAft>
                <a:spcPts val="0"/>
              </a:spcAft>
              <a:buNone/>
            </a:pPr>
            <a:r>
              <a:rPr lang="en"/>
              <a:t>-	Designs for Client-Side interface</a:t>
            </a:r>
            <a:endParaRPr/>
          </a:p>
          <a:p>
            <a:pPr indent="0" lvl="0" marL="457200" rtl="0" algn="l">
              <a:spcBef>
                <a:spcPts val="0"/>
              </a:spcBef>
              <a:spcAft>
                <a:spcPts val="0"/>
              </a:spcAft>
              <a:buNone/>
            </a:pPr>
            <a:r>
              <a:rPr lang="en"/>
              <a:t>-	Updates for Admin  </a:t>
            </a:r>
            <a:endParaRPr/>
          </a:p>
          <a:p>
            <a:pPr indent="0" lvl="0" marL="457200" rtl="0" algn="l">
              <a:spcBef>
                <a:spcPts val="0"/>
              </a:spcBef>
              <a:spcAft>
                <a:spcPts val="0"/>
              </a:spcAft>
              <a:buNone/>
            </a:pPr>
            <a:r>
              <a:rPr lang="en"/>
              <a:t>-        Lawyer interface designs</a:t>
            </a:r>
            <a:endParaRPr/>
          </a:p>
          <a:p>
            <a:pPr indent="0" lvl="0" marL="45720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 2 </a:t>
            </a:r>
            <a:r>
              <a:rPr lang="en">
                <a:solidFill>
                  <a:schemeClr val="dk1"/>
                </a:solidFill>
              </a:rPr>
              <a:t>. Back-End &amp; Database: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 	Planning</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	Assigned the work</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	Daily review and updates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
        <p:nvSpPr>
          <p:cNvPr id="131" name="Google Shape;131;p19"/>
          <p:cNvSpPr txBox="1"/>
          <p:nvPr/>
        </p:nvSpPr>
        <p:spPr>
          <a:xfrm>
            <a:off x="0" y="4804800"/>
            <a:ext cx="5238900" cy="3387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3F3F3F"/>
              </a:buClr>
              <a:buSzPts val="1600"/>
              <a:buFont typeface="Arial"/>
              <a:buNone/>
            </a:pPr>
            <a:r>
              <a:rPr b="0" i="0" lang="en" sz="1600" u="none" cap="none" strike="noStrike">
                <a:solidFill>
                  <a:srgbClr val="3F3F3F"/>
                </a:solidFill>
                <a:latin typeface="Arial"/>
                <a:ea typeface="Arial"/>
                <a:cs typeface="Arial"/>
                <a:sym typeface="Arial"/>
              </a:rPr>
              <a:t>Presenters: </a:t>
            </a:r>
            <a:r>
              <a:rPr lang="en" sz="1600">
                <a:solidFill>
                  <a:srgbClr val="3F3F3F"/>
                </a:solidFill>
              </a:rPr>
              <a:t> </a:t>
            </a:r>
            <a:r>
              <a:rPr lang="en" sz="1600">
                <a:solidFill>
                  <a:srgbClr val="3F3F3F"/>
                </a:solidFill>
              </a:rPr>
              <a:t>Thi Thuy Nguyen, Trisha Conde</a:t>
            </a:r>
            <a:endParaRPr b="0" i="0" sz="1600" u="none" cap="none" strike="noStrike">
              <a:solidFill>
                <a:srgbClr val="3F3F3F"/>
              </a:solidFill>
              <a:latin typeface="Arial"/>
              <a:ea typeface="Arial"/>
              <a:cs typeface="Arial"/>
              <a:sym typeface="Arial"/>
            </a:endParaRPr>
          </a:p>
        </p:txBody>
      </p:sp>
      <p:pic>
        <p:nvPicPr>
          <p:cNvPr id="132" name="Google Shape;132;p19"/>
          <p:cNvPicPr preferRelativeResize="0"/>
          <p:nvPr/>
        </p:nvPicPr>
        <p:blipFill>
          <a:blip r:embed="rId4">
            <a:alphaModFix/>
          </a:blip>
          <a:stretch>
            <a:fillRect/>
          </a:stretch>
        </p:blipFill>
        <p:spPr>
          <a:xfrm>
            <a:off x="3651300" y="1949525"/>
            <a:ext cx="2026401" cy="1244451"/>
          </a:xfrm>
          <a:prstGeom prst="rect">
            <a:avLst/>
          </a:prstGeom>
          <a:noFill/>
          <a:ln>
            <a:noFill/>
          </a:ln>
        </p:spPr>
      </p:pic>
      <p:pic>
        <p:nvPicPr>
          <p:cNvPr id="133" name="Google Shape;133;p19"/>
          <p:cNvPicPr preferRelativeResize="0"/>
          <p:nvPr/>
        </p:nvPicPr>
        <p:blipFill>
          <a:blip r:embed="rId5">
            <a:alphaModFix/>
          </a:blip>
          <a:stretch>
            <a:fillRect/>
          </a:stretch>
        </p:blipFill>
        <p:spPr>
          <a:xfrm>
            <a:off x="5021242" y="2012563"/>
            <a:ext cx="1701635" cy="1303674"/>
          </a:xfrm>
          <a:prstGeom prst="rect">
            <a:avLst/>
          </a:prstGeom>
          <a:noFill/>
          <a:ln>
            <a:noFill/>
          </a:ln>
        </p:spPr>
      </p:pic>
      <p:pic>
        <p:nvPicPr>
          <p:cNvPr id="134" name="Google Shape;134;p19"/>
          <p:cNvPicPr preferRelativeResize="0"/>
          <p:nvPr/>
        </p:nvPicPr>
        <p:blipFill>
          <a:blip r:embed="rId6">
            <a:alphaModFix/>
          </a:blip>
          <a:stretch>
            <a:fillRect/>
          </a:stretch>
        </p:blipFill>
        <p:spPr>
          <a:xfrm>
            <a:off x="6443347" y="2135825"/>
            <a:ext cx="1674030" cy="1244451"/>
          </a:xfrm>
          <a:prstGeom prst="rect">
            <a:avLst/>
          </a:prstGeom>
          <a:noFill/>
          <a:ln>
            <a:noFill/>
          </a:ln>
        </p:spPr>
      </p:pic>
      <p:pic>
        <p:nvPicPr>
          <p:cNvPr id="135" name="Google Shape;135;p19"/>
          <p:cNvPicPr preferRelativeResize="0"/>
          <p:nvPr/>
        </p:nvPicPr>
        <p:blipFill>
          <a:blip r:embed="rId7">
            <a:alphaModFix/>
          </a:blip>
          <a:stretch>
            <a:fillRect/>
          </a:stretch>
        </p:blipFill>
        <p:spPr>
          <a:xfrm>
            <a:off x="3171800" y="3223575"/>
            <a:ext cx="1701624" cy="1342624"/>
          </a:xfrm>
          <a:prstGeom prst="rect">
            <a:avLst/>
          </a:prstGeom>
          <a:noFill/>
          <a:ln>
            <a:noFill/>
          </a:ln>
        </p:spPr>
      </p:pic>
      <p:pic>
        <p:nvPicPr>
          <p:cNvPr id="136" name="Google Shape;136;p19"/>
          <p:cNvPicPr preferRelativeResize="0"/>
          <p:nvPr/>
        </p:nvPicPr>
        <p:blipFill>
          <a:blip r:embed="rId8">
            <a:alphaModFix/>
          </a:blip>
          <a:stretch>
            <a:fillRect/>
          </a:stretch>
        </p:blipFill>
        <p:spPr>
          <a:xfrm>
            <a:off x="4218075" y="3342876"/>
            <a:ext cx="1674026" cy="1342624"/>
          </a:xfrm>
          <a:prstGeom prst="rect">
            <a:avLst/>
          </a:prstGeom>
          <a:noFill/>
          <a:ln>
            <a:noFill/>
          </a:ln>
        </p:spPr>
      </p:pic>
      <p:pic>
        <p:nvPicPr>
          <p:cNvPr id="137" name="Google Shape;137;p19"/>
          <p:cNvPicPr preferRelativeResize="0"/>
          <p:nvPr/>
        </p:nvPicPr>
        <p:blipFill>
          <a:blip r:embed="rId9">
            <a:alphaModFix/>
          </a:blip>
          <a:stretch>
            <a:fillRect/>
          </a:stretch>
        </p:blipFill>
        <p:spPr>
          <a:xfrm>
            <a:off x="5541550" y="3462175"/>
            <a:ext cx="1806084" cy="1342624"/>
          </a:xfrm>
          <a:prstGeom prst="rect">
            <a:avLst/>
          </a:prstGeom>
          <a:noFill/>
          <a:ln>
            <a:noFill/>
          </a:ln>
        </p:spPr>
      </p:pic>
      <p:pic>
        <p:nvPicPr>
          <p:cNvPr id="138" name="Google Shape;138;p19"/>
          <p:cNvPicPr preferRelativeResize="0"/>
          <p:nvPr/>
        </p:nvPicPr>
        <p:blipFill>
          <a:blip r:embed="rId10">
            <a:alphaModFix/>
          </a:blip>
          <a:stretch>
            <a:fillRect/>
          </a:stretch>
        </p:blipFill>
        <p:spPr>
          <a:xfrm>
            <a:off x="7092750" y="3729138"/>
            <a:ext cx="1739541" cy="1293151"/>
          </a:xfrm>
          <a:prstGeom prst="rect">
            <a:avLst/>
          </a:prstGeom>
          <a:noFill/>
          <a:ln>
            <a:noFill/>
          </a:ln>
        </p:spPr>
      </p:pic>
      <p:pic>
        <p:nvPicPr>
          <p:cNvPr id="139" name="Google Shape;139;p19"/>
          <p:cNvPicPr preferRelativeResize="0"/>
          <p:nvPr/>
        </p:nvPicPr>
        <p:blipFill>
          <a:blip r:embed="rId11">
            <a:alphaModFix/>
          </a:blip>
          <a:stretch>
            <a:fillRect/>
          </a:stretch>
        </p:blipFill>
        <p:spPr>
          <a:xfrm>
            <a:off x="7411975" y="2378045"/>
            <a:ext cx="1701627" cy="121101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912F"/>
        </a:solidFill>
      </p:bgPr>
    </p:bg>
    <p:spTree>
      <p:nvGrpSpPr>
        <p:cNvPr id="143" name="Shape 143"/>
        <p:cNvGrpSpPr/>
        <p:nvPr/>
      </p:nvGrpSpPr>
      <p:grpSpPr>
        <a:xfrm>
          <a:off x="0" y="0"/>
          <a:ext cx="0" cy="0"/>
          <a:chOff x="0" y="0"/>
          <a:chExt cx="0" cy="0"/>
        </a:xfrm>
      </p:grpSpPr>
      <p:sp>
        <p:nvSpPr>
          <p:cNvPr id="144" name="Google Shape;144;p20"/>
          <p:cNvSpPr txBox="1"/>
          <p:nvPr>
            <p:ph type="ctrTitle"/>
          </p:nvPr>
        </p:nvSpPr>
        <p:spPr>
          <a:xfrm>
            <a:off x="0" y="-106200"/>
            <a:ext cx="8316300" cy="827700"/>
          </a:xfrm>
          <a:prstGeom prst="rect">
            <a:avLst/>
          </a:prstGeom>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en" sz="3200">
                <a:solidFill>
                  <a:schemeClr val="lt1"/>
                </a:solidFill>
                <a:latin typeface="Times"/>
                <a:ea typeface="Times"/>
                <a:cs typeface="Times"/>
                <a:sym typeface="Times"/>
              </a:rPr>
              <a:t>Group T32 Appointment Scheduling System</a:t>
            </a:r>
            <a:endParaRPr sz="3200">
              <a:solidFill>
                <a:schemeClr val="lt1"/>
              </a:solidFill>
              <a:latin typeface="Times"/>
              <a:ea typeface="Times"/>
              <a:cs typeface="Times"/>
              <a:sym typeface="Times"/>
            </a:endParaRPr>
          </a:p>
        </p:txBody>
      </p:sp>
      <p:sp>
        <p:nvSpPr>
          <p:cNvPr id="145" name="Google Shape;145;p2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46" name="Google Shape;146;p20"/>
          <p:cNvPicPr preferRelativeResize="0"/>
          <p:nvPr/>
        </p:nvPicPr>
        <p:blipFill>
          <a:blip r:embed="rId3">
            <a:alphaModFix/>
          </a:blip>
          <a:stretch>
            <a:fillRect/>
          </a:stretch>
        </p:blipFill>
        <p:spPr>
          <a:xfrm>
            <a:off x="8316200" y="0"/>
            <a:ext cx="827800" cy="827800"/>
          </a:xfrm>
          <a:prstGeom prst="rect">
            <a:avLst/>
          </a:prstGeom>
          <a:noFill/>
          <a:ln>
            <a:noFill/>
          </a:ln>
        </p:spPr>
      </p:pic>
      <p:sp>
        <p:nvSpPr>
          <p:cNvPr id="147" name="Google Shape;147;p20"/>
          <p:cNvSpPr/>
          <p:nvPr/>
        </p:nvSpPr>
        <p:spPr>
          <a:xfrm>
            <a:off x="0" y="827800"/>
            <a:ext cx="9144000" cy="679200"/>
          </a:xfrm>
          <a:prstGeom prst="rect">
            <a:avLst/>
          </a:prstGeom>
          <a:solidFill>
            <a:srgbClr val="2F3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Times"/>
                <a:ea typeface="Times"/>
                <a:cs typeface="Times"/>
                <a:sym typeface="Times"/>
              </a:rPr>
              <a:t>Project Progress:</a:t>
            </a:r>
            <a:endParaRPr sz="2000">
              <a:solidFill>
                <a:schemeClr val="lt1"/>
              </a:solidFill>
              <a:latin typeface="Times"/>
              <a:ea typeface="Times"/>
              <a:cs typeface="Times"/>
              <a:sym typeface="Times"/>
            </a:endParaRPr>
          </a:p>
        </p:txBody>
      </p:sp>
      <p:sp>
        <p:nvSpPr>
          <p:cNvPr id="148" name="Google Shape;148;p20"/>
          <p:cNvSpPr/>
          <p:nvPr/>
        </p:nvSpPr>
        <p:spPr>
          <a:xfrm>
            <a:off x="0" y="1507000"/>
            <a:ext cx="9144000" cy="36366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b="1" lang="en" sz="2100">
                <a:solidFill>
                  <a:schemeClr val="dk1"/>
                </a:solidFill>
              </a:rPr>
              <a:t>Demo</a:t>
            </a:r>
            <a:endParaRPr b="1" sz="2100">
              <a:solidFill>
                <a:schemeClr val="dk1"/>
              </a:solidFill>
            </a:endParaRPr>
          </a:p>
          <a:p>
            <a:pPr indent="0" lvl="0" marL="0" rtl="0" algn="l">
              <a:spcBef>
                <a:spcPts val="0"/>
              </a:spcBef>
              <a:spcAft>
                <a:spcPts val="0"/>
              </a:spcAft>
              <a:buNone/>
            </a:pPr>
            <a:r>
              <a:t/>
            </a:r>
            <a:endParaRPr b="1" sz="2100">
              <a:solidFill>
                <a:schemeClr val="dk1"/>
              </a:solidFill>
            </a:endParaRPr>
          </a:p>
          <a:p>
            <a:pPr indent="0" lvl="0" marL="0" rtl="0" algn="l">
              <a:spcBef>
                <a:spcPts val="0"/>
              </a:spcBef>
              <a:spcAft>
                <a:spcPts val="0"/>
              </a:spcAft>
              <a:buNone/>
            </a:pPr>
            <a:r>
              <a:rPr lang="en">
                <a:solidFill>
                  <a:schemeClr val="dk1"/>
                </a:solidFill>
              </a:rPr>
              <a:t>Source code</a:t>
            </a:r>
            <a:endParaRPr>
              <a:solidFill>
                <a:schemeClr val="dk1"/>
              </a:solidFill>
            </a:endParaRPr>
          </a:p>
          <a:p>
            <a:pPr indent="0" lvl="0" marL="0" rtl="0" algn="l">
              <a:spcBef>
                <a:spcPts val="0"/>
              </a:spcBef>
              <a:spcAft>
                <a:spcPts val="0"/>
              </a:spcAft>
              <a:buNone/>
            </a:pPr>
            <a:r>
              <a:rPr lang="en">
                <a:solidFill>
                  <a:schemeClr val="dk1"/>
                </a:solidFill>
              </a:rPr>
              <a:t>Github link: </a:t>
            </a:r>
            <a:endParaRPr>
              <a:solidFill>
                <a:schemeClr val="dk1"/>
              </a:solidFill>
            </a:endParaRPr>
          </a:p>
          <a:p>
            <a:pPr indent="0" lvl="0" marL="0" rtl="0" algn="l">
              <a:spcBef>
                <a:spcPts val="0"/>
              </a:spcBef>
              <a:spcAft>
                <a:spcPts val="0"/>
              </a:spcAft>
              <a:buNone/>
            </a:pPr>
            <a:r>
              <a:rPr lang="en" u="sng">
                <a:solidFill>
                  <a:schemeClr val="hlink"/>
                </a:solidFill>
                <a:hlinkClick r:id="rId4"/>
              </a:rPr>
              <a:t>https://github.com/Jerichron/</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CAPSTONEII_Group_32_Appointment_System</a:t>
            </a:r>
            <a:endParaRPr>
              <a:solidFill>
                <a:schemeClr val="dk1"/>
              </a:solidFill>
            </a:endParaRPr>
          </a:p>
          <a:p>
            <a:pPr indent="0" lvl="0" marL="0" rtl="0" algn="l">
              <a:spcBef>
                <a:spcPts val="0"/>
              </a:spcBef>
              <a:spcAft>
                <a:spcPts val="0"/>
              </a:spcAft>
              <a:buNone/>
            </a:pPr>
            <a:r>
              <a:t/>
            </a:r>
            <a:endParaRPr sz="700"/>
          </a:p>
        </p:txBody>
      </p:sp>
      <p:sp>
        <p:nvSpPr>
          <p:cNvPr id="149" name="Google Shape;149;p20"/>
          <p:cNvSpPr txBox="1"/>
          <p:nvPr/>
        </p:nvSpPr>
        <p:spPr>
          <a:xfrm>
            <a:off x="0" y="4804800"/>
            <a:ext cx="5238900" cy="3387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3F3F3F"/>
              </a:buClr>
              <a:buSzPts val="1600"/>
              <a:buFont typeface="Arial"/>
              <a:buNone/>
            </a:pPr>
            <a:r>
              <a:rPr b="0" i="0" lang="en" sz="1600" u="none" cap="none" strike="noStrike">
                <a:solidFill>
                  <a:srgbClr val="3F3F3F"/>
                </a:solidFill>
                <a:latin typeface="Arial"/>
                <a:ea typeface="Arial"/>
                <a:cs typeface="Arial"/>
                <a:sym typeface="Arial"/>
              </a:rPr>
              <a:t>Presenters: </a:t>
            </a:r>
            <a:r>
              <a:rPr lang="en" sz="1600">
                <a:solidFill>
                  <a:srgbClr val="3F3F3F"/>
                </a:solidFill>
              </a:rPr>
              <a:t> Thi Thuy Nguyen, Trisha Conde</a:t>
            </a:r>
            <a:endParaRPr b="0" i="0" sz="1600" u="none" cap="none" strike="noStrike">
              <a:solidFill>
                <a:srgbClr val="3F3F3F"/>
              </a:solidFill>
              <a:latin typeface="Arial"/>
              <a:ea typeface="Arial"/>
              <a:cs typeface="Arial"/>
              <a:sym typeface="Arial"/>
            </a:endParaRPr>
          </a:p>
        </p:txBody>
      </p:sp>
      <p:pic>
        <p:nvPicPr>
          <p:cNvPr id="150" name="Google Shape;150;p20"/>
          <p:cNvPicPr preferRelativeResize="0"/>
          <p:nvPr/>
        </p:nvPicPr>
        <p:blipFill>
          <a:blip r:embed="rId5">
            <a:alphaModFix/>
          </a:blip>
          <a:stretch>
            <a:fillRect/>
          </a:stretch>
        </p:blipFill>
        <p:spPr>
          <a:xfrm>
            <a:off x="4349851" y="2047600"/>
            <a:ext cx="4387850" cy="282167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B912F"/>
        </a:solidFill>
      </p:bgPr>
    </p:bg>
    <p:spTree>
      <p:nvGrpSpPr>
        <p:cNvPr id="154" name="Shape 154"/>
        <p:cNvGrpSpPr/>
        <p:nvPr/>
      </p:nvGrpSpPr>
      <p:grpSpPr>
        <a:xfrm>
          <a:off x="0" y="0"/>
          <a:ext cx="0" cy="0"/>
          <a:chOff x="0" y="0"/>
          <a:chExt cx="0" cy="0"/>
        </a:xfrm>
      </p:grpSpPr>
      <p:sp>
        <p:nvSpPr>
          <p:cNvPr id="155" name="Google Shape;155;p21"/>
          <p:cNvSpPr txBox="1"/>
          <p:nvPr>
            <p:ph type="ctrTitle"/>
          </p:nvPr>
        </p:nvSpPr>
        <p:spPr>
          <a:xfrm>
            <a:off x="0" y="-106200"/>
            <a:ext cx="8316300" cy="827700"/>
          </a:xfrm>
          <a:prstGeom prst="rect">
            <a:avLst/>
          </a:prstGeom>
          <a:ln>
            <a:noFill/>
          </a:ln>
        </p:spPr>
        <p:txBody>
          <a:bodyPr anchorCtr="0" anchor="b" bIns="91425" lIns="91425" spcFirstLastPara="1" rIns="91425" wrap="square" tIns="91425">
            <a:normAutofit/>
          </a:bodyPr>
          <a:lstStyle/>
          <a:p>
            <a:pPr indent="0" lvl="0" marL="0" rtl="0" algn="ctr">
              <a:spcBef>
                <a:spcPts val="0"/>
              </a:spcBef>
              <a:spcAft>
                <a:spcPts val="0"/>
              </a:spcAft>
              <a:buNone/>
            </a:pPr>
            <a:r>
              <a:rPr lang="en" sz="3200">
                <a:solidFill>
                  <a:schemeClr val="lt1"/>
                </a:solidFill>
                <a:latin typeface="Times"/>
                <a:ea typeface="Times"/>
                <a:cs typeface="Times"/>
                <a:sym typeface="Times"/>
              </a:rPr>
              <a:t>Group T32 Appointment Scheduling System</a:t>
            </a:r>
            <a:endParaRPr sz="3200">
              <a:solidFill>
                <a:schemeClr val="lt1"/>
              </a:solidFill>
              <a:latin typeface="Times"/>
              <a:ea typeface="Times"/>
              <a:cs typeface="Times"/>
              <a:sym typeface="Times"/>
            </a:endParaRPr>
          </a:p>
        </p:txBody>
      </p:sp>
      <p:sp>
        <p:nvSpPr>
          <p:cNvPr id="156" name="Google Shape;156;p2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57" name="Google Shape;157;p21"/>
          <p:cNvPicPr preferRelativeResize="0"/>
          <p:nvPr/>
        </p:nvPicPr>
        <p:blipFill>
          <a:blip r:embed="rId3">
            <a:alphaModFix/>
          </a:blip>
          <a:stretch>
            <a:fillRect/>
          </a:stretch>
        </p:blipFill>
        <p:spPr>
          <a:xfrm>
            <a:off x="8316200" y="0"/>
            <a:ext cx="827800" cy="827800"/>
          </a:xfrm>
          <a:prstGeom prst="rect">
            <a:avLst/>
          </a:prstGeom>
          <a:noFill/>
          <a:ln>
            <a:noFill/>
          </a:ln>
        </p:spPr>
      </p:pic>
      <p:sp>
        <p:nvSpPr>
          <p:cNvPr id="158" name="Google Shape;158;p21"/>
          <p:cNvSpPr/>
          <p:nvPr/>
        </p:nvSpPr>
        <p:spPr>
          <a:xfrm>
            <a:off x="0" y="827800"/>
            <a:ext cx="9144000" cy="679200"/>
          </a:xfrm>
          <a:prstGeom prst="rect">
            <a:avLst/>
          </a:prstGeom>
          <a:solidFill>
            <a:srgbClr val="2F3E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Times"/>
                <a:ea typeface="Times"/>
                <a:cs typeface="Times"/>
                <a:sym typeface="Times"/>
              </a:rPr>
              <a:t>Future Plans:</a:t>
            </a:r>
            <a:endParaRPr sz="2000">
              <a:solidFill>
                <a:schemeClr val="lt1"/>
              </a:solidFill>
              <a:latin typeface="Times"/>
              <a:ea typeface="Times"/>
              <a:cs typeface="Times"/>
              <a:sym typeface="Times"/>
            </a:endParaRPr>
          </a:p>
        </p:txBody>
      </p:sp>
      <p:sp>
        <p:nvSpPr>
          <p:cNvPr id="159" name="Google Shape;159;p21"/>
          <p:cNvSpPr/>
          <p:nvPr/>
        </p:nvSpPr>
        <p:spPr>
          <a:xfrm>
            <a:off x="0" y="1507000"/>
            <a:ext cx="9144000" cy="3636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txBox="1"/>
          <p:nvPr/>
        </p:nvSpPr>
        <p:spPr>
          <a:xfrm>
            <a:off x="1623475" y="1873800"/>
            <a:ext cx="43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61" name="Google Shape;161;p21"/>
          <p:cNvSpPr txBox="1"/>
          <p:nvPr/>
        </p:nvSpPr>
        <p:spPr>
          <a:xfrm>
            <a:off x="0" y="4804800"/>
            <a:ext cx="5238900" cy="338700"/>
          </a:xfrm>
          <a:prstGeom prst="rect">
            <a:avLst/>
          </a:prstGeom>
          <a:noFill/>
          <a:ln>
            <a:noFill/>
          </a:ln>
        </p:spPr>
        <p:txBody>
          <a:bodyPr anchorCtr="0" anchor="t" bIns="45700" lIns="45700" spcFirstLastPara="1" rIns="45700" wrap="square" tIns="45700">
            <a:spAutoFit/>
          </a:bodyPr>
          <a:lstStyle/>
          <a:p>
            <a:pPr indent="0" lvl="0" marL="0" marR="0" rtl="0" algn="l">
              <a:lnSpc>
                <a:spcPct val="100000"/>
              </a:lnSpc>
              <a:spcBef>
                <a:spcPts val="0"/>
              </a:spcBef>
              <a:spcAft>
                <a:spcPts val="0"/>
              </a:spcAft>
              <a:buClr>
                <a:srgbClr val="3F3F3F"/>
              </a:buClr>
              <a:buSzPts val="1600"/>
              <a:buFont typeface="Arial"/>
              <a:buNone/>
            </a:pPr>
            <a:r>
              <a:rPr b="0" i="0" lang="en" sz="1600" u="none" cap="none" strike="noStrike">
                <a:solidFill>
                  <a:srgbClr val="3F3F3F"/>
                </a:solidFill>
                <a:latin typeface="Arial"/>
                <a:ea typeface="Arial"/>
                <a:cs typeface="Arial"/>
                <a:sym typeface="Arial"/>
              </a:rPr>
              <a:t>Presenters: </a:t>
            </a:r>
            <a:r>
              <a:rPr lang="en" sz="1600">
                <a:solidFill>
                  <a:srgbClr val="3F3F3F"/>
                </a:solidFill>
              </a:rPr>
              <a:t> Hoang</a:t>
            </a:r>
            <a:endParaRPr b="0" i="0" sz="1600" u="none" cap="none" strike="noStrike">
              <a:solidFill>
                <a:srgbClr val="3F3F3F"/>
              </a:solidFill>
              <a:latin typeface="Arial"/>
              <a:ea typeface="Arial"/>
              <a:cs typeface="Arial"/>
              <a:sym typeface="Arial"/>
            </a:endParaRPr>
          </a:p>
        </p:txBody>
      </p:sp>
      <p:sp>
        <p:nvSpPr>
          <p:cNvPr id="162" name="Google Shape;162;p21"/>
          <p:cNvSpPr txBox="1"/>
          <p:nvPr/>
        </p:nvSpPr>
        <p:spPr>
          <a:xfrm>
            <a:off x="311700" y="1873800"/>
            <a:ext cx="43698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AutoNum type="arabicPeriod"/>
            </a:pPr>
            <a:r>
              <a:rPr lang="en"/>
              <a:t>Database Implementation.</a:t>
            </a:r>
            <a:endParaRPr/>
          </a:p>
          <a:p>
            <a:pPr indent="-317500" lvl="1" marL="914400" rtl="0" algn="l">
              <a:spcBef>
                <a:spcPts val="0"/>
              </a:spcBef>
              <a:spcAft>
                <a:spcPts val="0"/>
              </a:spcAft>
              <a:buSzPts val="1400"/>
              <a:buAutoNum type="alphaLcPeriod"/>
            </a:pPr>
            <a:r>
              <a:rPr lang="en"/>
              <a:t>In order to fulfill the intent of our application a functioning database is required to store and manage appointment details.</a:t>
            </a:r>
            <a:endParaRPr/>
          </a:p>
          <a:p>
            <a:pPr indent="-317500" lvl="1" marL="914400" rtl="0" algn="l">
              <a:spcBef>
                <a:spcPts val="0"/>
              </a:spcBef>
              <a:spcAft>
                <a:spcPts val="0"/>
              </a:spcAft>
              <a:buSzPts val="1400"/>
              <a:buAutoNum type="alphaLcPeriod"/>
            </a:pPr>
            <a:r>
              <a:rPr lang="en"/>
              <a:t>It is also required to store admin details and information.</a:t>
            </a:r>
            <a:endParaRPr/>
          </a:p>
          <a:p>
            <a:pPr indent="-317500" lvl="0" marL="457200" rtl="0" algn="l">
              <a:spcBef>
                <a:spcPts val="0"/>
              </a:spcBef>
              <a:spcAft>
                <a:spcPts val="0"/>
              </a:spcAft>
              <a:buSzPts val="1400"/>
              <a:buAutoNum type="arabicPeriod"/>
            </a:pPr>
            <a:r>
              <a:rPr lang="en"/>
              <a:t>Front End.</a:t>
            </a:r>
            <a:endParaRPr/>
          </a:p>
          <a:p>
            <a:pPr indent="-317500" lvl="1" marL="914400" rtl="0" algn="l">
              <a:spcBef>
                <a:spcPts val="0"/>
              </a:spcBef>
              <a:spcAft>
                <a:spcPts val="0"/>
              </a:spcAft>
              <a:buSzPts val="1400"/>
              <a:buAutoNum type="alphaLcPeriod"/>
            </a:pPr>
            <a:r>
              <a:rPr lang="en"/>
              <a:t>Basic Tweaking and updates to the HTML templates otherwise Front End should be finalized within the next stages.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